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91"/>
  </p:notesMasterIdLst>
  <p:sldIdLst>
    <p:sldId id="267" r:id="rId2"/>
    <p:sldId id="391" r:id="rId3"/>
    <p:sldId id="376" r:id="rId4"/>
    <p:sldId id="381" r:id="rId5"/>
    <p:sldId id="382" r:id="rId6"/>
    <p:sldId id="383" r:id="rId7"/>
    <p:sldId id="377" r:id="rId8"/>
    <p:sldId id="392" r:id="rId9"/>
    <p:sldId id="350" r:id="rId10"/>
    <p:sldId id="393" r:id="rId11"/>
    <p:sldId id="351" r:id="rId12"/>
    <p:sldId id="283" r:id="rId13"/>
    <p:sldId id="282" r:id="rId14"/>
    <p:sldId id="352" r:id="rId15"/>
    <p:sldId id="353" r:id="rId16"/>
    <p:sldId id="285" r:id="rId17"/>
    <p:sldId id="287" r:id="rId18"/>
    <p:sldId id="354" r:id="rId19"/>
    <p:sldId id="355" r:id="rId20"/>
    <p:sldId id="356" r:id="rId21"/>
    <p:sldId id="292" r:id="rId22"/>
    <p:sldId id="371" r:id="rId23"/>
    <p:sldId id="293" r:id="rId24"/>
    <p:sldId id="357" r:id="rId25"/>
    <p:sldId id="291" r:id="rId26"/>
    <p:sldId id="370" r:id="rId27"/>
    <p:sldId id="358" r:id="rId28"/>
    <p:sldId id="359" r:id="rId29"/>
    <p:sldId id="258" r:id="rId30"/>
    <p:sldId id="273" r:id="rId31"/>
    <p:sldId id="274" r:id="rId32"/>
    <p:sldId id="276" r:id="rId33"/>
    <p:sldId id="263" r:id="rId34"/>
    <p:sldId id="360" r:id="rId35"/>
    <p:sldId id="361" r:id="rId36"/>
    <p:sldId id="299" r:id="rId37"/>
    <p:sldId id="362" r:id="rId38"/>
    <p:sldId id="363" r:id="rId39"/>
    <p:sldId id="364" r:id="rId40"/>
    <p:sldId id="365" r:id="rId41"/>
    <p:sldId id="306" r:id="rId42"/>
    <p:sldId id="366" r:id="rId43"/>
    <p:sldId id="367" r:id="rId44"/>
    <p:sldId id="311" r:id="rId45"/>
    <p:sldId id="368" r:id="rId46"/>
    <p:sldId id="312" r:id="rId47"/>
    <p:sldId id="279" r:id="rId48"/>
    <p:sldId id="378" r:id="rId49"/>
    <p:sldId id="379" r:id="rId50"/>
    <p:sldId id="380" r:id="rId51"/>
    <p:sldId id="257" r:id="rId52"/>
    <p:sldId id="269" r:id="rId53"/>
    <p:sldId id="281" r:id="rId54"/>
    <p:sldId id="284" r:id="rId55"/>
    <p:sldId id="301" r:id="rId56"/>
    <p:sldId id="296" r:id="rId57"/>
    <p:sldId id="297" r:id="rId58"/>
    <p:sldId id="298" r:id="rId59"/>
    <p:sldId id="372" r:id="rId60"/>
    <p:sldId id="340" r:id="rId61"/>
    <p:sldId id="333" r:id="rId62"/>
    <p:sldId id="347" r:id="rId63"/>
    <p:sldId id="345" r:id="rId64"/>
    <p:sldId id="336" r:id="rId65"/>
    <p:sldId id="262" r:id="rId66"/>
    <p:sldId id="300" r:id="rId67"/>
    <p:sldId id="341" r:id="rId68"/>
    <p:sldId id="317" r:id="rId69"/>
    <p:sldId id="318" r:id="rId70"/>
    <p:sldId id="319" r:id="rId71"/>
    <p:sldId id="320" r:id="rId72"/>
    <p:sldId id="321" r:id="rId73"/>
    <p:sldId id="322" r:id="rId74"/>
    <p:sldId id="343" r:id="rId75"/>
    <p:sldId id="342" r:id="rId76"/>
    <p:sldId id="329" r:id="rId77"/>
    <p:sldId id="324" r:id="rId78"/>
    <p:sldId id="328" r:id="rId79"/>
    <p:sldId id="325" r:id="rId80"/>
    <p:sldId id="375" r:id="rId81"/>
    <p:sldId id="385" r:id="rId82"/>
    <p:sldId id="386" r:id="rId83"/>
    <p:sldId id="387" r:id="rId84"/>
    <p:sldId id="388" r:id="rId85"/>
    <p:sldId id="389" r:id="rId86"/>
    <p:sldId id="390" r:id="rId87"/>
    <p:sldId id="326" r:id="rId88"/>
    <p:sldId id="327" r:id="rId89"/>
    <p:sldId id="373"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3" userDrawn="1">
          <p15:clr>
            <a:srgbClr val="A4A3A4"/>
          </p15:clr>
        </p15:guide>
        <p15:guide id="2" pos="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2461"/>
    <a:srgbClr val="035692"/>
    <a:srgbClr val="216DBB"/>
    <a:srgbClr val="053157"/>
    <a:srgbClr val="B1E4E3"/>
    <a:srgbClr val="376DA0"/>
    <a:srgbClr val="6C1D45"/>
    <a:srgbClr val="6E173A"/>
    <a:srgbClr val="D5F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26" autoAdjust="0"/>
    <p:restoredTop sz="80000" autoAdjust="0"/>
  </p:normalViewPr>
  <p:slideViewPr>
    <p:cSldViewPr snapToGrid="0" snapToObjects="1">
      <p:cViewPr varScale="1">
        <p:scale>
          <a:sx n="57" d="100"/>
          <a:sy n="57" d="100"/>
        </p:scale>
        <p:origin x="1596" y="78"/>
      </p:cViewPr>
      <p:guideLst>
        <p:guide orient="horz" pos="3453"/>
        <p:guide pos="340"/>
      </p:guideLst>
    </p:cSldViewPr>
  </p:slideViewPr>
  <p:notesTextViewPr>
    <p:cViewPr>
      <p:scale>
        <a:sx n="1" d="1"/>
        <a:sy n="1" d="1"/>
      </p:scale>
      <p:origin x="0" y="0"/>
    </p:cViewPr>
  </p:notesTextViewPr>
  <p:sorterViewPr>
    <p:cViewPr varScale="1">
      <p:scale>
        <a:sx n="100" d="100"/>
        <a:sy n="100" d="100"/>
      </p:scale>
      <p:origin x="0" y="-21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1F166F-06D7-4843-A2EF-12E743BF1D20}" type="doc">
      <dgm:prSet loTypeId="urn:microsoft.com/office/officeart/2005/8/layout/hProcess9" loCatId="process" qsTypeId="urn:microsoft.com/office/officeart/2005/8/quickstyle/simple1" qsCatId="simple" csTypeId="urn:microsoft.com/office/officeart/2005/8/colors/accent2_1" csCatId="accent2" phldr="1"/>
      <dgm:spPr/>
    </dgm:pt>
    <dgm:pt modelId="{E832A2FE-4064-44D1-BE84-8C602A936547}">
      <dgm:prSet phldrT="[Text]"/>
      <dgm:spPr/>
      <dgm:t>
        <a:bodyPr/>
        <a:lstStyle/>
        <a:p>
          <a:r>
            <a:rPr lang="en-US" dirty="0">
              <a:latin typeface="Arial" pitchFamily="34" charset="0"/>
              <a:cs typeface="Arial" pitchFamily="34" charset="0"/>
            </a:rPr>
            <a:t>Cells isolated from ‘invivo’ source</a:t>
          </a:r>
        </a:p>
      </dgm:t>
    </dgm:pt>
    <dgm:pt modelId="{9050C772-1FDB-4033-979F-5AFF258C2F39}" type="parTrans" cxnId="{3E4E12CB-1F99-4FF5-A7B2-E74A9208EA23}">
      <dgm:prSet/>
      <dgm:spPr/>
      <dgm:t>
        <a:bodyPr/>
        <a:lstStyle/>
        <a:p>
          <a:endParaRPr lang="en-US"/>
        </a:p>
      </dgm:t>
    </dgm:pt>
    <dgm:pt modelId="{881F9F9C-63FA-4F72-A057-E1E66738998A}" type="sibTrans" cxnId="{3E4E12CB-1F99-4FF5-A7B2-E74A9208EA23}">
      <dgm:prSet/>
      <dgm:spPr/>
      <dgm:t>
        <a:bodyPr/>
        <a:lstStyle/>
        <a:p>
          <a:endParaRPr lang="en-US"/>
        </a:p>
      </dgm:t>
    </dgm:pt>
    <dgm:pt modelId="{6245D236-2E32-4B92-95C0-E7A0EF7F750D}">
      <dgm:prSet/>
      <dgm:spPr/>
      <dgm:t>
        <a:bodyPr/>
        <a:lstStyle/>
        <a:p>
          <a:r>
            <a:rPr lang="en-GB" dirty="0">
              <a:latin typeface="Arial" pitchFamily="34" charset="0"/>
              <a:ea typeface="MS PGothic" pitchFamily="34" charset="-128"/>
              <a:cs typeface="Arial" pitchFamily="34" charset="0"/>
            </a:rPr>
            <a:t>Cells removed for analysis under a microscope in an open environment</a:t>
          </a:r>
        </a:p>
      </dgm:t>
    </dgm:pt>
    <dgm:pt modelId="{A0B1BF1F-D529-490D-9ABF-480F4CD7AD4D}" type="parTrans" cxnId="{69E26005-55A9-413B-925F-8049DCC14C6F}">
      <dgm:prSet/>
      <dgm:spPr/>
      <dgm:t>
        <a:bodyPr/>
        <a:lstStyle/>
        <a:p>
          <a:endParaRPr lang="en-US"/>
        </a:p>
      </dgm:t>
    </dgm:pt>
    <dgm:pt modelId="{EC551651-44FF-46A3-A0AC-1E16FE75873B}" type="sibTrans" cxnId="{69E26005-55A9-413B-925F-8049DCC14C6F}">
      <dgm:prSet/>
      <dgm:spPr/>
      <dgm:t>
        <a:bodyPr/>
        <a:lstStyle/>
        <a:p>
          <a:endParaRPr lang="en-US"/>
        </a:p>
      </dgm:t>
    </dgm:pt>
    <dgm:pt modelId="{8072F5D8-D1B9-44F9-B0BC-DC43F9D12A30}">
      <dgm:prSet/>
      <dgm:spPr/>
      <dgm:t>
        <a:bodyPr/>
        <a:lstStyle/>
        <a:p>
          <a:r>
            <a:rPr lang="en-GB" dirty="0">
              <a:latin typeface="Arial" pitchFamily="34" charset="0"/>
              <a:ea typeface="MS PGothic" pitchFamily="34" charset="-128"/>
              <a:cs typeface="Arial" pitchFamily="34" charset="0"/>
            </a:rPr>
            <a:t>Transferred to CO</a:t>
          </a:r>
          <a:r>
            <a:rPr lang="en-GB" baseline="-25000" dirty="0">
              <a:latin typeface="Arial" pitchFamily="34" charset="0"/>
              <a:ea typeface="MS PGothic" pitchFamily="34" charset="-128"/>
              <a:cs typeface="Arial" pitchFamily="34" charset="0"/>
            </a:rPr>
            <a:t>2 </a:t>
          </a:r>
          <a:r>
            <a:rPr lang="en-GB" baseline="0" dirty="0">
              <a:latin typeface="Arial" pitchFamily="34" charset="0"/>
              <a:ea typeface="MS PGothic" pitchFamily="34" charset="-128"/>
              <a:cs typeface="Arial" pitchFamily="34" charset="0"/>
            </a:rPr>
            <a:t>or </a:t>
          </a:r>
          <a:r>
            <a:rPr lang="en-GB" dirty="0">
              <a:latin typeface="Arial" pitchFamily="34" charset="0"/>
              <a:ea typeface="MS PGothic" pitchFamily="34" charset="-128"/>
              <a:cs typeface="Arial" pitchFamily="34" charset="0"/>
            </a:rPr>
            <a:t>CO</a:t>
          </a:r>
          <a:r>
            <a:rPr lang="en-GB" baseline="-25000" dirty="0">
              <a:latin typeface="Arial" pitchFamily="34" charset="0"/>
              <a:ea typeface="MS PGothic" pitchFamily="34" charset="-128"/>
              <a:cs typeface="Arial" pitchFamily="34" charset="0"/>
            </a:rPr>
            <a:t>2</a:t>
          </a:r>
          <a:r>
            <a:rPr lang="en-GB" dirty="0">
              <a:latin typeface="Arial" pitchFamily="34" charset="0"/>
              <a:ea typeface="MS PGothic" pitchFamily="34" charset="-128"/>
              <a:cs typeface="Arial" pitchFamily="34" charset="0"/>
            </a:rPr>
            <a:t>/O</a:t>
          </a:r>
          <a:r>
            <a:rPr lang="en-GB" baseline="-25000" dirty="0">
              <a:latin typeface="Arial" pitchFamily="34" charset="0"/>
              <a:ea typeface="MS PGothic" pitchFamily="34" charset="-128"/>
              <a:cs typeface="Arial" pitchFamily="34" charset="0"/>
            </a:rPr>
            <a:t>2  </a:t>
          </a:r>
          <a:r>
            <a:rPr lang="en-GB" dirty="0">
              <a:latin typeface="Arial" pitchFamily="34" charset="0"/>
              <a:ea typeface="MS PGothic" pitchFamily="34" charset="-128"/>
              <a:cs typeface="Arial" pitchFamily="34" charset="0"/>
            </a:rPr>
            <a:t>incubator</a:t>
          </a:r>
        </a:p>
      </dgm:t>
    </dgm:pt>
    <dgm:pt modelId="{9FCEF3B5-5773-4062-887D-09C97F855F76}" type="parTrans" cxnId="{2649B35E-36DC-4A45-AD5D-265D5DEE24A4}">
      <dgm:prSet/>
      <dgm:spPr/>
      <dgm:t>
        <a:bodyPr/>
        <a:lstStyle/>
        <a:p>
          <a:endParaRPr lang="en-US"/>
        </a:p>
      </dgm:t>
    </dgm:pt>
    <dgm:pt modelId="{31071E4D-279D-46C4-9CE7-A6C7D7EA0125}" type="sibTrans" cxnId="{2649B35E-36DC-4A45-AD5D-265D5DEE24A4}">
      <dgm:prSet/>
      <dgm:spPr/>
      <dgm:t>
        <a:bodyPr/>
        <a:lstStyle/>
        <a:p>
          <a:endParaRPr lang="en-US"/>
        </a:p>
      </dgm:t>
    </dgm:pt>
    <dgm:pt modelId="{6174F818-A68B-451B-A2DA-266A64B63A0E}">
      <dgm:prSet phldrT="[Text]"/>
      <dgm:spPr/>
      <dgm:t>
        <a:bodyPr/>
        <a:lstStyle/>
        <a:p>
          <a:r>
            <a:rPr lang="en-US" dirty="0">
              <a:latin typeface="Arial" pitchFamily="34" charset="0"/>
              <a:cs typeface="Arial" pitchFamily="34" charset="0"/>
            </a:rPr>
            <a:t>Cells transferred to media (in a BSC)</a:t>
          </a:r>
        </a:p>
      </dgm:t>
    </dgm:pt>
    <dgm:pt modelId="{BD98B92D-455C-435E-81A8-A0F52D05B68B}" type="parTrans" cxnId="{EF79AFD6-84EA-4CDB-B626-2A599AA1DEA4}">
      <dgm:prSet/>
      <dgm:spPr/>
      <dgm:t>
        <a:bodyPr/>
        <a:lstStyle/>
        <a:p>
          <a:endParaRPr lang="en-US"/>
        </a:p>
      </dgm:t>
    </dgm:pt>
    <dgm:pt modelId="{7832CE63-F487-48CE-AFB8-6410AF804232}" type="sibTrans" cxnId="{EF79AFD6-84EA-4CDB-B626-2A599AA1DEA4}">
      <dgm:prSet/>
      <dgm:spPr/>
      <dgm:t>
        <a:bodyPr/>
        <a:lstStyle/>
        <a:p>
          <a:endParaRPr lang="en-US"/>
        </a:p>
      </dgm:t>
    </dgm:pt>
    <dgm:pt modelId="{50E52803-3D57-4B75-A021-7FED4E268EEF}" type="pres">
      <dgm:prSet presAssocID="{8F1F166F-06D7-4843-A2EF-12E743BF1D20}" presName="CompostProcess" presStyleCnt="0">
        <dgm:presLayoutVars>
          <dgm:dir/>
          <dgm:resizeHandles val="exact"/>
        </dgm:presLayoutVars>
      </dgm:prSet>
      <dgm:spPr/>
    </dgm:pt>
    <dgm:pt modelId="{A1ABE424-4B99-4256-98DC-8D209EB79B08}" type="pres">
      <dgm:prSet presAssocID="{8F1F166F-06D7-4843-A2EF-12E743BF1D20}" presName="arrow" presStyleLbl="bgShp" presStyleIdx="0" presStyleCnt="1" custScaleX="116879" custLinFactNeighborX="384" custLinFactNeighborY="-6122"/>
      <dgm:spPr/>
    </dgm:pt>
    <dgm:pt modelId="{690D8DE9-97CA-4F8E-9BE0-AA17CFD36917}" type="pres">
      <dgm:prSet presAssocID="{8F1F166F-06D7-4843-A2EF-12E743BF1D20}" presName="linearProcess" presStyleCnt="0"/>
      <dgm:spPr/>
    </dgm:pt>
    <dgm:pt modelId="{09E7B892-A391-4EA7-86DE-459A81129BE9}" type="pres">
      <dgm:prSet presAssocID="{E832A2FE-4064-44D1-BE84-8C602A936547}" presName="textNode" presStyleLbl="node1" presStyleIdx="0" presStyleCnt="4" custScaleX="63862">
        <dgm:presLayoutVars>
          <dgm:bulletEnabled val="1"/>
        </dgm:presLayoutVars>
      </dgm:prSet>
      <dgm:spPr/>
    </dgm:pt>
    <dgm:pt modelId="{EDD13C0B-595C-4F29-A6DA-AEED05B7FCC7}" type="pres">
      <dgm:prSet presAssocID="{881F9F9C-63FA-4F72-A057-E1E66738998A}" presName="sibTrans" presStyleCnt="0"/>
      <dgm:spPr/>
    </dgm:pt>
    <dgm:pt modelId="{6E690BE8-2E56-40C3-B64C-634913B156A8}" type="pres">
      <dgm:prSet presAssocID="{6174F818-A68B-451B-A2DA-266A64B63A0E}" presName="textNode" presStyleLbl="node1" presStyleIdx="1" presStyleCnt="4" custScaleX="63862">
        <dgm:presLayoutVars>
          <dgm:bulletEnabled val="1"/>
        </dgm:presLayoutVars>
      </dgm:prSet>
      <dgm:spPr/>
    </dgm:pt>
    <dgm:pt modelId="{BB2CFE0E-61DB-4A7B-A1D7-1D8232DEB224}" type="pres">
      <dgm:prSet presAssocID="{7832CE63-F487-48CE-AFB8-6410AF804232}" presName="sibTrans" presStyleCnt="0"/>
      <dgm:spPr/>
    </dgm:pt>
    <dgm:pt modelId="{30C172A1-8B6F-4F14-B26A-38E79BC3C6AD}" type="pres">
      <dgm:prSet presAssocID="{8072F5D8-D1B9-44F9-B0BC-DC43F9D12A30}" presName="textNode" presStyleLbl="node1" presStyleIdx="2" presStyleCnt="4" custScaleX="57926">
        <dgm:presLayoutVars>
          <dgm:bulletEnabled val="1"/>
        </dgm:presLayoutVars>
      </dgm:prSet>
      <dgm:spPr/>
    </dgm:pt>
    <dgm:pt modelId="{8B613338-5343-4CA3-A707-B42650EE6897}" type="pres">
      <dgm:prSet presAssocID="{31071E4D-279D-46C4-9CE7-A6C7D7EA0125}" presName="sibTrans" presStyleCnt="0"/>
      <dgm:spPr/>
    </dgm:pt>
    <dgm:pt modelId="{9E4DB629-E460-4D7B-8272-4F4CE6AFA6D3}" type="pres">
      <dgm:prSet presAssocID="{6245D236-2E32-4B92-95C0-E7A0EF7F750D}" presName="textNode" presStyleLbl="node1" presStyleIdx="3" presStyleCnt="4" custScaleX="70515">
        <dgm:presLayoutVars>
          <dgm:bulletEnabled val="1"/>
        </dgm:presLayoutVars>
      </dgm:prSet>
      <dgm:spPr/>
    </dgm:pt>
  </dgm:ptLst>
  <dgm:cxnLst>
    <dgm:cxn modelId="{69E26005-55A9-413B-925F-8049DCC14C6F}" srcId="{8F1F166F-06D7-4843-A2EF-12E743BF1D20}" destId="{6245D236-2E32-4B92-95C0-E7A0EF7F750D}" srcOrd="3" destOrd="0" parTransId="{A0B1BF1F-D529-490D-9ABF-480F4CD7AD4D}" sibTransId="{EC551651-44FF-46A3-A0AC-1E16FE75873B}"/>
    <dgm:cxn modelId="{C7F23111-2797-4FC0-A8E6-03B9D8D6D818}" type="presOf" srcId="{6174F818-A68B-451B-A2DA-266A64B63A0E}" destId="{6E690BE8-2E56-40C3-B64C-634913B156A8}" srcOrd="0" destOrd="0" presId="urn:microsoft.com/office/officeart/2005/8/layout/hProcess9"/>
    <dgm:cxn modelId="{2649B35E-36DC-4A45-AD5D-265D5DEE24A4}" srcId="{8F1F166F-06D7-4843-A2EF-12E743BF1D20}" destId="{8072F5D8-D1B9-44F9-B0BC-DC43F9D12A30}" srcOrd="2" destOrd="0" parTransId="{9FCEF3B5-5773-4062-887D-09C97F855F76}" sibTransId="{31071E4D-279D-46C4-9CE7-A6C7D7EA0125}"/>
    <dgm:cxn modelId="{8F1FF77C-35B3-43B1-A18D-F4B79A15ABB8}" type="presOf" srcId="{E832A2FE-4064-44D1-BE84-8C602A936547}" destId="{09E7B892-A391-4EA7-86DE-459A81129BE9}" srcOrd="0" destOrd="0" presId="urn:microsoft.com/office/officeart/2005/8/layout/hProcess9"/>
    <dgm:cxn modelId="{B1FC78B2-C320-41DC-B28A-B65B7CE84B3F}" type="presOf" srcId="{6245D236-2E32-4B92-95C0-E7A0EF7F750D}" destId="{9E4DB629-E460-4D7B-8272-4F4CE6AFA6D3}" srcOrd="0" destOrd="0" presId="urn:microsoft.com/office/officeart/2005/8/layout/hProcess9"/>
    <dgm:cxn modelId="{C7124FB8-B6FD-417E-BEEA-F840C552C471}" type="presOf" srcId="{8F1F166F-06D7-4843-A2EF-12E743BF1D20}" destId="{50E52803-3D57-4B75-A021-7FED4E268EEF}" srcOrd="0" destOrd="0" presId="urn:microsoft.com/office/officeart/2005/8/layout/hProcess9"/>
    <dgm:cxn modelId="{91B435C5-671D-40DD-B601-191748AD1D2D}" type="presOf" srcId="{8072F5D8-D1B9-44F9-B0BC-DC43F9D12A30}" destId="{30C172A1-8B6F-4F14-B26A-38E79BC3C6AD}" srcOrd="0" destOrd="0" presId="urn:microsoft.com/office/officeart/2005/8/layout/hProcess9"/>
    <dgm:cxn modelId="{3E4E12CB-1F99-4FF5-A7B2-E74A9208EA23}" srcId="{8F1F166F-06D7-4843-A2EF-12E743BF1D20}" destId="{E832A2FE-4064-44D1-BE84-8C602A936547}" srcOrd="0" destOrd="0" parTransId="{9050C772-1FDB-4033-979F-5AFF258C2F39}" sibTransId="{881F9F9C-63FA-4F72-A057-E1E66738998A}"/>
    <dgm:cxn modelId="{EF79AFD6-84EA-4CDB-B626-2A599AA1DEA4}" srcId="{8F1F166F-06D7-4843-A2EF-12E743BF1D20}" destId="{6174F818-A68B-451B-A2DA-266A64B63A0E}" srcOrd="1" destOrd="0" parTransId="{BD98B92D-455C-435E-81A8-A0F52D05B68B}" sibTransId="{7832CE63-F487-48CE-AFB8-6410AF804232}"/>
    <dgm:cxn modelId="{76A1EE78-A410-4B63-B913-2806D11A8D89}" type="presParOf" srcId="{50E52803-3D57-4B75-A021-7FED4E268EEF}" destId="{A1ABE424-4B99-4256-98DC-8D209EB79B08}" srcOrd="0" destOrd="0" presId="urn:microsoft.com/office/officeart/2005/8/layout/hProcess9"/>
    <dgm:cxn modelId="{49A3031A-31C6-49D1-87A0-936D61099591}" type="presParOf" srcId="{50E52803-3D57-4B75-A021-7FED4E268EEF}" destId="{690D8DE9-97CA-4F8E-9BE0-AA17CFD36917}" srcOrd="1" destOrd="0" presId="urn:microsoft.com/office/officeart/2005/8/layout/hProcess9"/>
    <dgm:cxn modelId="{474A1587-79C2-468E-9F91-4EE3D929D661}" type="presParOf" srcId="{690D8DE9-97CA-4F8E-9BE0-AA17CFD36917}" destId="{09E7B892-A391-4EA7-86DE-459A81129BE9}" srcOrd="0" destOrd="0" presId="urn:microsoft.com/office/officeart/2005/8/layout/hProcess9"/>
    <dgm:cxn modelId="{D78B1881-9F6A-47D3-AC62-5459A9884209}" type="presParOf" srcId="{690D8DE9-97CA-4F8E-9BE0-AA17CFD36917}" destId="{EDD13C0B-595C-4F29-A6DA-AEED05B7FCC7}" srcOrd="1" destOrd="0" presId="urn:microsoft.com/office/officeart/2005/8/layout/hProcess9"/>
    <dgm:cxn modelId="{FB56A845-561F-431E-9F00-DD39D5627C78}" type="presParOf" srcId="{690D8DE9-97CA-4F8E-9BE0-AA17CFD36917}" destId="{6E690BE8-2E56-40C3-B64C-634913B156A8}" srcOrd="2" destOrd="0" presId="urn:microsoft.com/office/officeart/2005/8/layout/hProcess9"/>
    <dgm:cxn modelId="{42F03D58-F445-4A27-8FF2-870D4D8B367B}" type="presParOf" srcId="{690D8DE9-97CA-4F8E-9BE0-AA17CFD36917}" destId="{BB2CFE0E-61DB-4A7B-A1D7-1D8232DEB224}" srcOrd="3" destOrd="0" presId="urn:microsoft.com/office/officeart/2005/8/layout/hProcess9"/>
    <dgm:cxn modelId="{5E92BE72-C941-404D-93C5-FE5892FCD4A8}" type="presParOf" srcId="{690D8DE9-97CA-4F8E-9BE0-AA17CFD36917}" destId="{30C172A1-8B6F-4F14-B26A-38E79BC3C6AD}" srcOrd="4" destOrd="0" presId="urn:microsoft.com/office/officeart/2005/8/layout/hProcess9"/>
    <dgm:cxn modelId="{B9B5428A-CAD0-4BAD-8C14-ECF28D069E1D}" type="presParOf" srcId="{690D8DE9-97CA-4F8E-9BE0-AA17CFD36917}" destId="{8B613338-5343-4CA3-A707-B42650EE6897}" srcOrd="5" destOrd="0" presId="urn:microsoft.com/office/officeart/2005/8/layout/hProcess9"/>
    <dgm:cxn modelId="{65044F40-F915-40CE-9D1D-B5E533AB0644}" type="presParOf" srcId="{690D8DE9-97CA-4F8E-9BE0-AA17CFD36917}" destId="{9E4DB629-E460-4D7B-8272-4F4CE6AFA6D3}"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BE424-4B99-4256-98DC-8D209EB79B08}">
      <dsp:nvSpPr>
        <dsp:cNvPr id="0" name=""/>
        <dsp:cNvSpPr/>
      </dsp:nvSpPr>
      <dsp:spPr>
        <a:xfrm>
          <a:off x="57207" y="0"/>
          <a:ext cx="8705790" cy="3276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E7B892-A391-4EA7-86DE-459A81129BE9}">
      <dsp:nvSpPr>
        <dsp:cNvPr id="0" name=""/>
        <dsp:cNvSpPr/>
      </dsp:nvSpPr>
      <dsp:spPr>
        <a:xfrm>
          <a:off x="526529" y="982980"/>
          <a:ext cx="1801285" cy="13106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itchFamily="34" charset="0"/>
              <a:cs typeface="Arial" pitchFamily="34" charset="0"/>
            </a:rPr>
            <a:t>Cells isolated from ‘invivo’ source</a:t>
          </a:r>
        </a:p>
      </dsp:txBody>
      <dsp:txXfrm>
        <a:off x="590509" y="1046960"/>
        <a:ext cx="1673325" cy="1182680"/>
      </dsp:txXfrm>
    </dsp:sp>
    <dsp:sp modelId="{6E690BE8-2E56-40C3-B64C-634913B156A8}">
      <dsp:nvSpPr>
        <dsp:cNvPr id="0" name=""/>
        <dsp:cNvSpPr/>
      </dsp:nvSpPr>
      <dsp:spPr>
        <a:xfrm>
          <a:off x="2489340" y="982980"/>
          <a:ext cx="1801285" cy="13106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itchFamily="34" charset="0"/>
              <a:cs typeface="Arial" pitchFamily="34" charset="0"/>
            </a:rPr>
            <a:t>Cells transferred to media (in a BSC)</a:t>
          </a:r>
        </a:p>
      </dsp:txBody>
      <dsp:txXfrm>
        <a:off x="2553320" y="1046960"/>
        <a:ext cx="1673325" cy="1182680"/>
      </dsp:txXfrm>
    </dsp:sp>
    <dsp:sp modelId="{30C172A1-8B6F-4F14-B26A-38E79BC3C6AD}">
      <dsp:nvSpPr>
        <dsp:cNvPr id="0" name=""/>
        <dsp:cNvSpPr/>
      </dsp:nvSpPr>
      <dsp:spPr>
        <a:xfrm>
          <a:off x="4452150" y="982980"/>
          <a:ext cx="1633855" cy="13106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itchFamily="34" charset="0"/>
              <a:ea typeface="MS PGothic" pitchFamily="34" charset="-128"/>
              <a:cs typeface="Arial" pitchFamily="34" charset="0"/>
            </a:rPr>
            <a:t>Transferred to CO</a:t>
          </a:r>
          <a:r>
            <a:rPr lang="en-GB" sz="1700" kern="1200" baseline="-25000" dirty="0">
              <a:latin typeface="Arial" pitchFamily="34" charset="0"/>
              <a:ea typeface="MS PGothic" pitchFamily="34" charset="-128"/>
              <a:cs typeface="Arial" pitchFamily="34" charset="0"/>
            </a:rPr>
            <a:t>2 </a:t>
          </a:r>
          <a:r>
            <a:rPr lang="en-GB" sz="1700" kern="1200" baseline="0" dirty="0">
              <a:latin typeface="Arial" pitchFamily="34" charset="0"/>
              <a:ea typeface="MS PGothic" pitchFamily="34" charset="-128"/>
              <a:cs typeface="Arial" pitchFamily="34" charset="0"/>
            </a:rPr>
            <a:t>or </a:t>
          </a:r>
          <a:r>
            <a:rPr lang="en-GB" sz="1700" kern="1200" dirty="0">
              <a:latin typeface="Arial" pitchFamily="34" charset="0"/>
              <a:ea typeface="MS PGothic" pitchFamily="34" charset="-128"/>
              <a:cs typeface="Arial" pitchFamily="34" charset="0"/>
            </a:rPr>
            <a:t>CO</a:t>
          </a:r>
          <a:r>
            <a:rPr lang="en-GB" sz="1700" kern="1200" baseline="-25000" dirty="0">
              <a:latin typeface="Arial" pitchFamily="34" charset="0"/>
              <a:ea typeface="MS PGothic" pitchFamily="34" charset="-128"/>
              <a:cs typeface="Arial" pitchFamily="34" charset="0"/>
            </a:rPr>
            <a:t>2</a:t>
          </a:r>
          <a:r>
            <a:rPr lang="en-GB" sz="1700" kern="1200" dirty="0">
              <a:latin typeface="Arial" pitchFamily="34" charset="0"/>
              <a:ea typeface="MS PGothic" pitchFamily="34" charset="-128"/>
              <a:cs typeface="Arial" pitchFamily="34" charset="0"/>
            </a:rPr>
            <a:t>/O</a:t>
          </a:r>
          <a:r>
            <a:rPr lang="en-GB" sz="1700" kern="1200" baseline="-25000" dirty="0">
              <a:latin typeface="Arial" pitchFamily="34" charset="0"/>
              <a:ea typeface="MS PGothic" pitchFamily="34" charset="-128"/>
              <a:cs typeface="Arial" pitchFamily="34" charset="0"/>
            </a:rPr>
            <a:t>2  </a:t>
          </a:r>
          <a:r>
            <a:rPr lang="en-GB" sz="1700" kern="1200" dirty="0">
              <a:latin typeface="Arial" pitchFamily="34" charset="0"/>
              <a:ea typeface="MS PGothic" pitchFamily="34" charset="-128"/>
              <a:cs typeface="Arial" pitchFamily="34" charset="0"/>
            </a:rPr>
            <a:t>incubator</a:t>
          </a:r>
        </a:p>
      </dsp:txBody>
      <dsp:txXfrm>
        <a:off x="4516130" y="1046960"/>
        <a:ext cx="1505895" cy="1182680"/>
      </dsp:txXfrm>
    </dsp:sp>
    <dsp:sp modelId="{9E4DB629-E460-4D7B-8272-4F4CE6AFA6D3}">
      <dsp:nvSpPr>
        <dsp:cNvPr id="0" name=""/>
        <dsp:cNvSpPr/>
      </dsp:nvSpPr>
      <dsp:spPr>
        <a:xfrm>
          <a:off x="6247531" y="982980"/>
          <a:ext cx="1988939" cy="13106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itchFamily="34" charset="0"/>
              <a:ea typeface="MS PGothic" pitchFamily="34" charset="-128"/>
              <a:cs typeface="Arial" pitchFamily="34" charset="0"/>
            </a:rPr>
            <a:t>Cells removed for analysis under a microscope in an open environment</a:t>
          </a:r>
        </a:p>
      </dsp:txBody>
      <dsp:txXfrm>
        <a:off x="6311511" y="1046960"/>
        <a:ext cx="1860979" cy="11826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08F32-8E5D-A642-A1DF-75C602D1FEF6}" type="datetimeFigureOut">
              <a:rPr lang="en-US" smtClean="0"/>
              <a:t>11/27/2018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DFFB3-34AD-1049-9527-779FEF14C7F9}" type="slidenum">
              <a:rPr lang="en-US" smtClean="0"/>
              <a:t>‹#›</a:t>
            </a:fld>
            <a:endParaRPr lang="en-US"/>
          </a:p>
        </p:txBody>
      </p:sp>
    </p:spTree>
    <p:extLst>
      <p:ext uri="{BB962C8B-B14F-4D97-AF65-F5344CB8AC3E}">
        <p14:creationId xmlns:p14="http://schemas.microsoft.com/office/powerpoint/2010/main" val="456266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Japanese horseradish, wasabi.</a:t>
            </a:r>
          </a:p>
          <a:p>
            <a:r>
              <a:rPr lang="en-GB" dirty="0"/>
              <a:t>The wasabi plant is the diva of plants. It needs good sunlight, but it needs shade. It needs lots and lots of cold water, but not that cold. Not too hot either. Actually, just make sure it’s 13-18 degrees </a:t>
            </a:r>
            <a:r>
              <a:rPr lang="en-GB" dirty="0" err="1"/>
              <a:t>celsius</a:t>
            </a:r>
            <a:r>
              <a:rPr lang="en-GB" dirty="0"/>
              <a:t>, otherwise it’ll die. And it needs to be fresh, flowing, natural spring water. Or it’ll die. And if your wasabi plant dies, you’ve wasted one year and three months of your life — because that’s how long they take to grow.</a:t>
            </a:r>
          </a:p>
        </p:txBody>
      </p:sp>
      <p:sp>
        <p:nvSpPr>
          <p:cNvPr id="4" name="Slide Number Placeholder 3"/>
          <p:cNvSpPr>
            <a:spLocks noGrp="1"/>
          </p:cNvSpPr>
          <p:nvPr>
            <p:ph type="sldNum" sz="quarter" idx="5"/>
          </p:nvPr>
        </p:nvSpPr>
        <p:spPr/>
        <p:txBody>
          <a:bodyPr/>
          <a:lstStyle/>
          <a:p>
            <a:fld id="{E4CDFFB3-34AD-1049-9527-779FEF14C7F9}" type="slidenum">
              <a:rPr lang="en-US" smtClean="0"/>
              <a:t>3</a:t>
            </a:fld>
            <a:endParaRPr lang="en-US"/>
          </a:p>
        </p:txBody>
      </p:sp>
    </p:spTree>
    <p:extLst>
      <p:ext uri="{BB962C8B-B14F-4D97-AF65-F5344CB8AC3E}">
        <p14:creationId xmlns:p14="http://schemas.microsoft.com/office/powerpoint/2010/main" val="982211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x-none" altLang="x-none"/>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Myriad Pro" charset="0"/>
                <a:ea typeface="Arial" charset="0"/>
                <a:cs typeface="Arial" charset="0"/>
              </a:defRPr>
            </a:lvl1pPr>
            <a:lvl2pPr marL="742950" indent="-285750" defTabSz="903288">
              <a:defRPr>
                <a:solidFill>
                  <a:schemeClr val="tx1"/>
                </a:solidFill>
                <a:latin typeface="Myriad Pro" charset="0"/>
                <a:ea typeface="Arial" charset="0"/>
                <a:cs typeface="Arial" charset="0"/>
              </a:defRPr>
            </a:lvl2pPr>
            <a:lvl3pPr marL="1143000" indent="-228600" defTabSz="903288">
              <a:defRPr>
                <a:solidFill>
                  <a:schemeClr val="tx1"/>
                </a:solidFill>
                <a:latin typeface="Myriad Pro" charset="0"/>
                <a:ea typeface="Arial" charset="0"/>
                <a:cs typeface="Arial" charset="0"/>
              </a:defRPr>
            </a:lvl3pPr>
            <a:lvl4pPr marL="1600200" indent="-228600" defTabSz="903288">
              <a:defRPr>
                <a:solidFill>
                  <a:schemeClr val="tx1"/>
                </a:solidFill>
                <a:latin typeface="Myriad Pro" charset="0"/>
                <a:ea typeface="Arial" charset="0"/>
                <a:cs typeface="Arial" charset="0"/>
              </a:defRPr>
            </a:lvl4pPr>
            <a:lvl5pPr marL="2057400" indent="-228600" defTabSz="903288">
              <a:defRPr>
                <a:solidFill>
                  <a:schemeClr val="tx1"/>
                </a:solidFill>
                <a:latin typeface="Myriad Pro" charset="0"/>
                <a:ea typeface="Arial" charset="0"/>
                <a:cs typeface="Arial" charset="0"/>
              </a:defRPr>
            </a:lvl5pPr>
            <a:lvl6pPr marL="2514600" indent="-228600" defTabSz="903288" eaLnBrk="0" fontAlgn="base" hangingPunct="0">
              <a:spcBef>
                <a:spcPct val="0"/>
              </a:spcBef>
              <a:spcAft>
                <a:spcPct val="0"/>
              </a:spcAft>
              <a:defRPr>
                <a:solidFill>
                  <a:schemeClr val="tx1"/>
                </a:solidFill>
                <a:latin typeface="Myriad Pro" charset="0"/>
                <a:ea typeface="Arial" charset="0"/>
                <a:cs typeface="Arial" charset="0"/>
              </a:defRPr>
            </a:lvl6pPr>
            <a:lvl7pPr marL="2971800" indent="-228600" defTabSz="903288" eaLnBrk="0" fontAlgn="base" hangingPunct="0">
              <a:spcBef>
                <a:spcPct val="0"/>
              </a:spcBef>
              <a:spcAft>
                <a:spcPct val="0"/>
              </a:spcAft>
              <a:defRPr>
                <a:solidFill>
                  <a:schemeClr val="tx1"/>
                </a:solidFill>
                <a:latin typeface="Myriad Pro" charset="0"/>
                <a:ea typeface="Arial" charset="0"/>
                <a:cs typeface="Arial" charset="0"/>
              </a:defRPr>
            </a:lvl7pPr>
            <a:lvl8pPr marL="3429000" indent="-228600" defTabSz="903288" eaLnBrk="0" fontAlgn="base" hangingPunct="0">
              <a:spcBef>
                <a:spcPct val="0"/>
              </a:spcBef>
              <a:spcAft>
                <a:spcPct val="0"/>
              </a:spcAft>
              <a:defRPr>
                <a:solidFill>
                  <a:schemeClr val="tx1"/>
                </a:solidFill>
                <a:latin typeface="Myriad Pro" charset="0"/>
                <a:ea typeface="Arial" charset="0"/>
                <a:cs typeface="Arial" charset="0"/>
              </a:defRPr>
            </a:lvl8pPr>
            <a:lvl9pPr marL="3886200" indent="-228600" defTabSz="903288" eaLnBrk="0" fontAlgn="base" hangingPunct="0">
              <a:spcBef>
                <a:spcPct val="0"/>
              </a:spcBef>
              <a:spcAft>
                <a:spcPct val="0"/>
              </a:spcAft>
              <a:defRPr>
                <a:solidFill>
                  <a:schemeClr val="tx1"/>
                </a:solidFill>
                <a:latin typeface="Myriad Pro" charset="0"/>
                <a:ea typeface="Arial" charset="0"/>
                <a:cs typeface="Arial" charset="0"/>
              </a:defRPr>
            </a:lvl9pPr>
          </a:lstStyle>
          <a:p>
            <a:fld id="{723B3650-97ED-834A-852B-62977EF0F31B}" type="slidenum">
              <a:rPr lang="en-GB" altLang="x-none">
                <a:solidFill>
                  <a:srgbClr val="000000"/>
                </a:solidFill>
                <a:latin typeface="Calibri" charset="0"/>
              </a:rPr>
              <a:pPr/>
              <a:t>50</a:t>
            </a:fld>
            <a:endParaRPr lang="en-GB" altLang="x-none">
              <a:solidFill>
                <a:srgbClr val="000000"/>
              </a:solidFill>
              <a:latin typeface="Calibri" charset="0"/>
            </a:endParaRPr>
          </a:p>
        </p:txBody>
      </p:sp>
    </p:spTree>
    <p:extLst>
      <p:ext uri="{BB962C8B-B14F-4D97-AF65-F5344CB8AC3E}">
        <p14:creationId xmlns:p14="http://schemas.microsoft.com/office/powerpoint/2010/main" val="206614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Japanese horseradish, wasabi.</a:t>
            </a:r>
          </a:p>
          <a:p>
            <a:r>
              <a:rPr lang="en-GB" dirty="0"/>
              <a:t>The wasabi plant is the diva of plants. It needs good sunlight, but it needs shade. It needs lots and lots of cold water, but not that cold. Not too hot either. Actually, just make sure it’s 13-18 degrees </a:t>
            </a:r>
            <a:r>
              <a:rPr lang="en-GB" dirty="0" err="1"/>
              <a:t>celsius</a:t>
            </a:r>
            <a:r>
              <a:rPr lang="en-GB" dirty="0"/>
              <a:t>, otherwise it’ll die. And it needs to be fresh, flowing, natural spring water. Or it’ll die. And if your wasabi plant dies, you’ve wasted one year and three months of your life — because that’s how long they take to grow.</a:t>
            </a:r>
          </a:p>
        </p:txBody>
      </p:sp>
      <p:sp>
        <p:nvSpPr>
          <p:cNvPr id="4" name="Slide Number Placeholder 3"/>
          <p:cNvSpPr>
            <a:spLocks noGrp="1"/>
          </p:cNvSpPr>
          <p:nvPr>
            <p:ph type="sldNum" sz="quarter" idx="5"/>
          </p:nvPr>
        </p:nvSpPr>
        <p:spPr/>
        <p:txBody>
          <a:bodyPr/>
          <a:lstStyle/>
          <a:p>
            <a:fld id="{E4CDFFB3-34AD-1049-9527-779FEF14C7F9}" type="slidenum">
              <a:rPr lang="en-US" smtClean="0"/>
              <a:t>4</a:t>
            </a:fld>
            <a:endParaRPr lang="en-US"/>
          </a:p>
        </p:txBody>
      </p:sp>
    </p:spTree>
    <p:extLst>
      <p:ext uri="{BB962C8B-B14F-4D97-AF65-F5344CB8AC3E}">
        <p14:creationId xmlns:p14="http://schemas.microsoft.com/office/powerpoint/2010/main" val="366041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Japanese horseradish, wasabi.</a:t>
            </a:r>
          </a:p>
          <a:p>
            <a:r>
              <a:rPr lang="en-GB" dirty="0"/>
              <a:t>The wasabi plant is the diva of plants. It needs good sunlight, but it needs shade. It needs lots and lots of cold water, but not that cold. Not too hot either. Actually, just make sure it’s 13-18 degrees </a:t>
            </a:r>
            <a:r>
              <a:rPr lang="en-GB" dirty="0" err="1"/>
              <a:t>celsius</a:t>
            </a:r>
            <a:r>
              <a:rPr lang="en-GB" dirty="0"/>
              <a:t>, otherwise it’ll die. And it needs to be fresh, flowing, natural spring water. Or it’ll die. And if your wasabi plant dies, you’ve wasted one year and three months of your life — because that’s how long they take to grow.</a:t>
            </a:r>
          </a:p>
        </p:txBody>
      </p:sp>
      <p:sp>
        <p:nvSpPr>
          <p:cNvPr id="4" name="Slide Number Placeholder 3"/>
          <p:cNvSpPr>
            <a:spLocks noGrp="1"/>
          </p:cNvSpPr>
          <p:nvPr>
            <p:ph type="sldNum" sz="quarter" idx="5"/>
          </p:nvPr>
        </p:nvSpPr>
        <p:spPr/>
        <p:txBody>
          <a:bodyPr/>
          <a:lstStyle/>
          <a:p>
            <a:fld id="{E4CDFFB3-34AD-1049-9527-779FEF14C7F9}" type="slidenum">
              <a:rPr lang="en-US" smtClean="0"/>
              <a:t>5</a:t>
            </a:fld>
            <a:endParaRPr lang="en-US"/>
          </a:p>
        </p:txBody>
      </p:sp>
    </p:spTree>
    <p:extLst>
      <p:ext uri="{BB962C8B-B14F-4D97-AF65-F5344CB8AC3E}">
        <p14:creationId xmlns:p14="http://schemas.microsoft.com/office/powerpoint/2010/main" val="96142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Japanese horseradish, wasabi.</a:t>
            </a:r>
          </a:p>
          <a:p>
            <a:r>
              <a:rPr lang="en-GB" dirty="0"/>
              <a:t>The wasabi plant is the diva of plants. It needs good sunlight, but it needs shade. It needs lots and lots of cold water, but not that cold. Not too hot either. Actually, just make sure it’s 13-18 degrees </a:t>
            </a:r>
            <a:r>
              <a:rPr lang="en-GB" dirty="0" err="1"/>
              <a:t>celsius</a:t>
            </a:r>
            <a:r>
              <a:rPr lang="en-GB" dirty="0"/>
              <a:t>, otherwise it’ll die. And it needs to be fresh, flowing, natural spring water. Or it’ll die. And if your wasabi plant dies, you’ve wasted one year and three months of your life — because that’s how long they take to grow.</a:t>
            </a:r>
          </a:p>
        </p:txBody>
      </p:sp>
      <p:sp>
        <p:nvSpPr>
          <p:cNvPr id="4" name="Slide Number Placeholder 3"/>
          <p:cNvSpPr>
            <a:spLocks noGrp="1"/>
          </p:cNvSpPr>
          <p:nvPr>
            <p:ph type="sldNum" sz="quarter" idx="5"/>
          </p:nvPr>
        </p:nvSpPr>
        <p:spPr/>
        <p:txBody>
          <a:bodyPr/>
          <a:lstStyle/>
          <a:p>
            <a:fld id="{E4CDFFB3-34AD-1049-9527-779FEF14C7F9}" type="slidenum">
              <a:rPr lang="en-US" smtClean="0"/>
              <a:t>6</a:t>
            </a:fld>
            <a:endParaRPr lang="en-US"/>
          </a:p>
        </p:txBody>
      </p:sp>
    </p:spTree>
    <p:extLst>
      <p:ext uri="{BB962C8B-B14F-4D97-AF65-F5344CB8AC3E}">
        <p14:creationId xmlns:p14="http://schemas.microsoft.com/office/powerpoint/2010/main" val="167441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Japanese horseradish, wasabi.</a:t>
            </a:r>
          </a:p>
          <a:p>
            <a:r>
              <a:rPr lang="en-GB" dirty="0"/>
              <a:t>The wasabi plant is the diva of plants. It needs good sunlight, but it needs shade. It needs lots and lots of cold water, but not that cold. Not too hot either. Actually, just make sure it’s 13-18 degrees </a:t>
            </a:r>
            <a:r>
              <a:rPr lang="en-GB" dirty="0" err="1"/>
              <a:t>celsius</a:t>
            </a:r>
            <a:r>
              <a:rPr lang="en-GB" dirty="0"/>
              <a:t>, otherwise it’ll die. And it needs to be fresh, flowing, natural spring water. Or it’ll die. And if your wasabi plant dies, you’ve wasted one year and three months of your life — because that’s how long they take to grow.</a:t>
            </a:r>
          </a:p>
        </p:txBody>
      </p:sp>
      <p:sp>
        <p:nvSpPr>
          <p:cNvPr id="4" name="Slide Number Placeholder 3"/>
          <p:cNvSpPr>
            <a:spLocks noGrp="1"/>
          </p:cNvSpPr>
          <p:nvPr>
            <p:ph type="sldNum" sz="quarter" idx="5"/>
          </p:nvPr>
        </p:nvSpPr>
        <p:spPr/>
        <p:txBody>
          <a:bodyPr/>
          <a:lstStyle/>
          <a:p>
            <a:fld id="{E4CDFFB3-34AD-1049-9527-779FEF14C7F9}" type="slidenum">
              <a:rPr lang="en-US" smtClean="0"/>
              <a:t>7</a:t>
            </a:fld>
            <a:endParaRPr lang="en-US"/>
          </a:p>
        </p:txBody>
      </p:sp>
    </p:spTree>
    <p:extLst>
      <p:ext uri="{BB962C8B-B14F-4D97-AF65-F5344CB8AC3E}">
        <p14:creationId xmlns:p14="http://schemas.microsoft.com/office/powerpoint/2010/main" val="364886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chondrocytes</a:t>
            </a:r>
          </a:p>
        </p:txBody>
      </p:sp>
      <p:sp>
        <p:nvSpPr>
          <p:cNvPr id="4" name="Slide Number Placeholder 3"/>
          <p:cNvSpPr>
            <a:spLocks noGrp="1"/>
          </p:cNvSpPr>
          <p:nvPr>
            <p:ph type="sldNum" sz="quarter" idx="5"/>
          </p:nvPr>
        </p:nvSpPr>
        <p:spPr/>
        <p:txBody>
          <a:bodyPr/>
          <a:lstStyle/>
          <a:p>
            <a:fld id="{F86D07F8-27D0-4C4A-A7BA-83275B8F551F}" type="slidenum">
              <a:rPr lang="en-GB" smtClean="0"/>
              <a:t>33</a:t>
            </a:fld>
            <a:endParaRPr lang="en-GB"/>
          </a:p>
        </p:txBody>
      </p:sp>
    </p:spTree>
    <p:extLst>
      <p:ext uri="{BB962C8B-B14F-4D97-AF65-F5344CB8AC3E}">
        <p14:creationId xmlns:p14="http://schemas.microsoft.com/office/powerpoint/2010/main" val="63764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chondrocytes</a:t>
            </a:r>
          </a:p>
        </p:txBody>
      </p:sp>
      <p:sp>
        <p:nvSpPr>
          <p:cNvPr id="4" name="Slide Number Placeholder 3"/>
          <p:cNvSpPr>
            <a:spLocks noGrp="1"/>
          </p:cNvSpPr>
          <p:nvPr>
            <p:ph type="sldNum" sz="quarter" idx="5"/>
          </p:nvPr>
        </p:nvSpPr>
        <p:spPr/>
        <p:txBody>
          <a:bodyPr/>
          <a:lstStyle/>
          <a:p>
            <a:fld id="{F86D07F8-27D0-4C4A-A7BA-83275B8F551F}" type="slidenum">
              <a:rPr lang="en-GB" smtClean="0"/>
              <a:t>36</a:t>
            </a:fld>
            <a:endParaRPr lang="en-GB"/>
          </a:p>
        </p:txBody>
      </p:sp>
    </p:spTree>
    <p:extLst>
      <p:ext uri="{BB962C8B-B14F-4D97-AF65-F5344CB8AC3E}">
        <p14:creationId xmlns:p14="http://schemas.microsoft.com/office/powerpoint/2010/main" val="1591543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
        <p:nvSpPr>
          <p:cNvPr id="1577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MS PGothic" pitchFamily="34" charset="-128"/>
              </a:defRPr>
            </a:lvl1pPr>
            <a:lvl2pPr marL="729017" indent="-280391" eaLnBrk="0" hangingPunct="0">
              <a:defRPr sz="2400">
                <a:solidFill>
                  <a:schemeClr val="tx1"/>
                </a:solidFill>
                <a:latin typeface="Arial" pitchFamily="34" charset="0"/>
                <a:ea typeface="MS PGothic" pitchFamily="34" charset="-128"/>
              </a:defRPr>
            </a:lvl2pPr>
            <a:lvl3pPr marL="1121564" indent="-224312" eaLnBrk="0" hangingPunct="0">
              <a:defRPr sz="2400">
                <a:solidFill>
                  <a:schemeClr val="tx1"/>
                </a:solidFill>
                <a:latin typeface="Arial" pitchFamily="34" charset="0"/>
                <a:ea typeface="MS PGothic" pitchFamily="34" charset="-128"/>
              </a:defRPr>
            </a:lvl3pPr>
            <a:lvl4pPr marL="1570189" indent="-224312" eaLnBrk="0" hangingPunct="0">
              <a:defRPr sz="2400">
                <a:solidFill>
                  <a:schemeClr val="tx1"/>
                </a:solidFill>
                <a:latin typeface="Arial" pitchFamily="34" charset="0"/>
                <a:ea typeface="MS PGothic" pitchFamily="34" charset="-128"/>
              </a:defRPr>
            </a:lvl4pPr>
            <a:lvl5pPr marL="2018816" indent="-224312" eaLnBrk="0" hangingPunct="0">
              <a:defRPr sz="2400">
                <a:solidFill>
                  <a:schemeClr val="tx1"/>
                </a:solidFill>
                <a:latin typeface="Arial" pitchFamily="34" charset="0"/>
                <a:ea typeface="MS PGothic" pitchFamily="34" charset="-128"/>
              </a:defRPr>
            </a:lvl5pPr>
            <a:lvl6pPr marL="2467441" indent="-224312" eaLnBrk="0" fontAlgn="base" hangingPunct="0">
              <a:spcBef>
                <a:spcPct val="0"/>
              </a:spcBef>
              <a:spcAft>
                <a:spcPct val="0"/>
              </a:spcAft>
              <a:defRPr sz="2400">
                <a:solidFill>
                  <a:schemeClr val="tx1"/>
                </a:solidFill>
                <a:latin typeface="Arial" pitchFamily="34" charset="0"/>
                <a:ea typeface="MS PGothic" pitchFamily="34" charset="-128"/>
              </a:defRPr>
            </a:lvl6pPr>
            <a:lvl7pPr marL="2916065" indent="-224312" eaLnBrk="0" fontAlgn="base" hangingPunct="0">
              <a:spcBef>
                <a:spcPct val="0"/>
              </a:spcBef>
              <a:spcAft>
                <a:spcPct val="0"/>
              </a:spcAft>
              <a:defRPr sz="2400">
                <a:solidFill>
                  <a:schemeClr val="tx1"/>
                </a:solidFill>
                <a:latin typeface="Arial" pitchFamily="34" charset="0"/>
                <a:ea typeface="MS PGothic" pitchFamily="34" charset="-128"/>
              </a:defRPr>
            </a:lvl7pPr>
            <a:lvl8pPr marL="3364692" indent="-224312" eaLnBrk="0" fontAlgn="base" hangingPunct="0">
              <a:spcBef>
                <a:spcPct val="0"/>
              </a:spcBef>
              <a:spcAft>
                <a:spcPct val="0"/>
              </a:spcAft>
              <a:defRPr sz="2400">
                <a:solidFill>
                  <a:schemeClr val="tx1"/>
                </a:solidFill>
                <a:latin typeface="Arial" pitchFamily="34" charset="0"/>
                <a:ea typeface="MS PGothic" pitchFamily="34" charset="-128"/>
              </a:defRPr>
            </a:lvl8pPr>
            <a:lvl9pPr marL="3813317" indent="-224312"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A966FB4-BCCF-415D-ACD1-9F80B7EB3A61}" type="slidenum">
              <a:rPr lang="en-GB" sz="1200">
                <a:solidFill>
                  <a:srgbClr val="000000"/>
                </a:solidFill>
              </a:rPr>
              <a:pPr eaLnBrk="1" hangingPunct="1"/>
              <a:t>48</a:t>
            </a:fld>
            <a:endParaRPr lang="en-GB" sz="1200">
              <a:solidFill>
                <a:srgbClr val="000000"/>
              </a:solidFill>
            </a:endParaRPr>
          </a:p>
        </p:txBody>
      </p:sp>
    </p:spTree>
    <p:extLst>
      <p:ext uri="{BB962C8B-B14F-4D97-AF65-F5344CB8AC3E}">
        <p14:creationId xmlns:p14="http://schemas.microsoft.com/office/powerpoint/2010/main" val="3192055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x-none" altLang="x-none"/>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a:solidFill>
                  <a:schemeClr val="tx1"/>
                </a:solidFill>
                <a:latin typeface="Myriad Pro" charset="0"/>
                <a:ea typeface="Arial" charset="0"/>
                <a:cs typeface="Arial" charset="0"/>
              </a:defRPr>
            </a:lvl1pPr>
            <a:lvl2pPr marL="742950" indent="-285750" defTabSz="903288">
              <a:defRPr>
                <a:solidFill>
                  <a:schemeClr val="tx1"/>
                </a:solidFill>
                <a:latin typeface="Myriad Pro" charset="0"/>
                <a:ea typeface="Arial" charset="0"/>
                <a:cs typeface="Arial" charset="0"/>
              </a:defRPr>
            </a:lvl2pPr>
            <a:lvl3pPr marL="1143000" indent="-228600" defTabSz="903288">
              <a:defRPr>
                <a:solidFill>
                  <a:schemeClr val="tx1"/>
                </a:solidFill>
                <a:latin typeface="Myriad Pro" charset="0"/>
                <a:ea typeface="Arial" charset="0"/>
                <a:cs typeface="Arial" charset="0"/>
              </a:defRPr>
            </a:lvl3pPr>
            <a:lvl4pPr marL="1600200" indent="-228600" defTabSz="903288">
              <a:defRPr>
                <a:solidFill>
                  <a:schemeClr val="tx1"/>
                </a:solidFill>
                <a:latin typeface="Myriad Pro" charset="0"/>
                <a:ea typeface="Arial" charset="0"/>
                <a:cs typeface="Arial" charset="0"/>
              </a:defRPr>
            </a:lvl4pPr>
            <a:lvl5pPr marL="2057400" indent="-228600" defTabSz="903288">
              <a:defRPr>
                <a:solidFill>
                  <a:schemeClr val="tx1"/>
                </a:solidFill>
                <a:latin typeface="Myriad Pro" charset="0"/>
                <a:ea typeface="Arial" charset="0"/>
                <a:cs typeface="Arial" charset="0"/>
              </a:defRPr>
            </a:lvl5pPr>
            <a:lvl6pPr marL="2514600" indent="-228600" defTabSz="903288" eaLnBrk="0" fontAlgn="base" hangingPunct="0">
              <a:spcBef>
                <a:spcPct val="0"/>
              </a:spcBef>
              <a:spcAft>
                <a:spcPct val="0"/>
              </a:spcAft>
              <a:defRPr>
                <a:solidFill>
                  <a:schemeClr val="tx1"/>
                </a:solidFill>
                <a:latin typeface="Myriad Pro" charset="0"/>
                <a:ea typeface="Arial" charset="0"/>
                <a:cs typeface="Arial" charset="0"/>
              </a:defRPr>
            </a:lvl6pPr>
            <a:lvl7pPr marL="2971800" indent="-228600" defTabSz="903288" eaLnBrk="0" fontAlgn="base" hangingPunct="0">
              <a:spcBef>
                <a:spcPct val="0"/>
              </a:spcBef>
              <a:spcAft>
                <a:spcPct val="0"/>
              </a:spcAft>
              <a:defRPr>
                <a:solidFill>
                  <a:schemeClr val="tx1"/>
                </a:solidFill>
                <a:latin typeface="Myriad Pro" charset="0"/>
                <a:ea typeface="Arial" charset="0"/>
                <a:cs typeface="Arial" charset="0"/>
              </a:defRPr>
            </a:lvl7pPr>
            <a:lvl8pPr marL="3429000" indent="-228600" defTabSz="903288" eaLnBrk="0" fontAlgn="base" hangingPunct="0">
              <a:spcBef>
                <a:spcPct val="0"/>
              </a:spcBef>
              <a:spcAft>
                <a:spcPct val="0"/>
              </a:spcAft>
              <a:defRPr>
                <a:solidFill>
                  <a:schemeClr val="tx1"/>
                </a:solidFill>
                <a:latin typeface="Myriad Pro" charset="0"/>
                <a:ea typeface="Arial" charset="0"/>
                <a:cs typeface="Arial" charset="0"/>
              </a:defRPr>
            </a:lvl8pPr>
            <a:lvl9pPr marL="3886200" indent="-228600" defTabSz="903288" eaLnBrk="0" fontAlgn="base" hangingPunct="0">
              <a:spcBef>
                <a:spcPct val="0"/>
              </a:spcBef>
              <a:spcAft>
                <a:spcPct val="0"/>
              </a:spcAft>
              <a:defRPr>
                <a:solidFill>
                  <a:schemeClr val="tx1"/>
                </a:solidFill>
                <a:latin typeface="Myriad Pro" charset="0"/>
                <a:ea typeface="Arial" charset="0"/>
                <a:cs typeface="Arial" charset="0"/>
              </a:defRPr>
            </a:lvl9pPr>
          </a:lstStyle>
          <a:p>
            <a:fld id="{723B3650-97ED-834A-852B-62977EF0F31B}" type="slidenum">
              <a:rPr lang="en-GB" altLang="x-none">
                <a:solidFill>
                  <a:srgbClr val="000000"/>
                </a:solidFill>
                <a:latin typeface="Calibri" charset="0"/>
              </a:rPr>
              <a:pPr/>
              <a:t>49</a:t>
            </a:fld>
            <a:endParaRPr lang="en-GB" altLang="x-none">
              <a:solidFill>
                <a:srgbClr val="000000"/>
              </a:solidFill>
              <a:latin typeface="Calibri" charset="0"/>
            </a:endParaRPr>
          </a:p>
        </p:txBody>
      </p:sp>
    </p:spTree>
    <p:extLst>
      <p:ext uri="{BB962C8B-B14F-4D97-AF65-F5344CB8AC3E}">
        <p14:creationId xmlns:p14="http://schemas.microsoft.com/office/powerpoint/2010/main" val="1169030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657"/>
          </a:xfrm>
          <a:prstGeom prst="rect">
            <a:avLst/>
          </a:prstGeom>
        </p:spPr>
      </p:pic>
    </p:spTree>
    <p:extLst>
      <p:ext uri="{BB962C8B-B14F-4D97-AF65-F5344CB8AC3E}">
        <p14:creationId xmlns:p14="http://schemas.microsoft.com/office/powerpoint/2010/main" val="178083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14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3999" cy="6857657"/>
          </a:xfrm>
          <a:prstGeom prst="rect">
            <a:avLst/>
          </a:prstGeom>
        </p:spPr>
      </p:pic>
    </p:spTree>
    <p:extLst>
      <p:ext uri="{BB962C8B-B14F-4D97-AF65-F5344CB8AC3E}">
        <p14:creationId xmlns:p14="http://schemas.microsoft.com/office/powerpoint/2010/main" val="2480742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E2CF3B-7649-4529-8634-8F7A8B664C78}"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032" y="6369382"/>
            <a:ext cx="2302768" cy="398187"/>
          </a:xfrm>
          <a:prstGeom prst="rect">
            <a:avLst/>
          </a:prstGeom>
        </p:spPr>
      </p:pic>
    </p:spTree>
    <p:extLst>
      <p:ext uri="{BB962C8B-B14F-4D97-AF65-F5344CB8AC3E}">
        <p14:creationId xmlns:p14="http://schemas.microsoft.com/office/powerpoint/2010/main" val="3335187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p>
            <a:r>
              <a:rPr lang="en-US"/>
              <a:t>Click to edit Master title style</a:t>
            </a:r>
          </a:p>
        </p:txBody>
      </p:sp>
      <p:sp>
        <p:nvSpPr>
          <p:cNvPr id="3" name="Text Placeholder 2"/>
          <p:cNvSpPr>
            <a:spLocks noGrp="1"/>
          </p:cNvSpPr>
          <p:nvPr>
            <p:ph type="body" sz="half" idx="1"/>
          </p:nvPr>
        </p:nvSpPr>
        <p:spPr>
          <a:xfrm>
            <a:off x="685800" y="12954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95400"/>
            <a:ext cx="3810000" cy="4495800"/>
          </a:xfrm>
        </p:spPr>
        <p:txBody>
          <a:body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34903201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E2CF3B-7649-4529-8634-8F7A8B664C78}" type="datetimeFigureOut">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9D407C-BC7D-4AB6-B6F5-15D5F86B80BC}" type="slidenum">
              <a:rPr lang="en-US" smtClean="0"/>
              <a:t>‹#›</a:t>
            </a:fld>
            <a:endParaRPr lang="en-US"/>
          </a:p>
        </p:txBody>
      </p:sp>
    </p:spTree>
    <p:extLst>
      <p:ext uri="{BB962C8B-B14F-4D97-AF65-F5344CB8AC3E}">
        <p14:creationId xmlns:p14="http://schemas.microsoft.com/office/powerpoint/2010/main" val="163779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657"/>
          </a:xfrm>
          <a:prstGeom prst="rect">
            <a:avLst/>
          </a:prstGeom>
        </p:spPr>
      </p:pic>
    </p:spTree>
    <p:extLst>
      <p:ext uri="{BB962C8B-B14F-4D97-AF65-F5344CB8AC3E}">
        <p14:creationId xmlns:p14="http://schemas.microsoft.com/office/powerpoint/2010/main" val="198405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657"/>
          </a:xfrm>
          <a:prstGeom prst="rect">
            <a:avLst/>
          </a:prstGeom>
        </p:spPr>
      </p:pic>
    </p:spTree>
    <p:extLst>
      <p:ext uri="{BB962C8B-B14F-4D97-AF65-F5344CB8AC3E}">
        <p14:creationId xmlns:p14="http://schemas.microsoft.com/office/powerpoint/2010/main" val="11381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657"/>
          </a:xfrm>
          <a:prstGeom prst="rect">
            <a:avLst/>
          </a:prstGeom>
        </p:spPr>
      </p:pic>
    </p:spTree>
    <p:extLst>
      <p:ext uri="{BB962C8B-B14F-4D97-AF65-F5344CB8AC3E}">
        <p14:creationId xmlns:p14="http://schemas.microsoft.com/office/powerpoint/2010/main" val="144536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657"/>
          </a:xfrm>
          <a:prstGeom prst="rect">
            <a:avLst/>
          </a:prstGeom>
        </p:spPr>
      </p:pic>
    </p:spTree>
    <p:extLst>
      <p:ext uri="{BB962C8B-B14F-4D97-AF65-F5344CB8AC3E}">
        <p14:creationId xmlns:p14="http://schemas.microsoft.com/office/powerpoint/2010/main" val="49437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657"/>
          </a:xfrm>
          <a:prstGeom prst="rect">
            <a:avLst/>
          </a:prstGeom>
        </p:spPr>
      </p:pic>
    </p:spTree>
    <p:extLst>
      <p:ext uri="{BB962C8B-B14F-4D97-AF65-F5344CB8AC3E}">
        <p14:creationId xmlns:p14="http://schemas.microsoft.com/office/powerpoint/2010/main" val="16654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657"/>
          </a:xfrm>
          <a:prstGeom prst="rect">
            <a:avLst/>
          </a:prstGeom>
        </p:spPr>
      </p:pic>
    </p:spTree>
    <p:extLst>
      <p:ext uri="{BB962C8B-B14F-4D97-AF65-F5344CB8AC3E}">
        <p14:creationId xmlns:p14="http://schemas.microsoft.com/office/powerpoint/2010/main" val="796711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657"/>
          </a:xfrm>
          <a:prstGeom prst="rect">
            <a:avLst/>
          </a:prstGeom>
        </p:spPr>
      </p:pic>
    </p:spTree>
    <p:extLst>
      <p:ext uri="{BB962C8B-B14F-4D97-AF65-F5344CB8AC3E}">
        <p14:creationId xmlns:p14="http://schemas.microsoft.com/office/powerpoint/2010/main" val="2126669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657"/>
          </a:xfrm>
          <a:prstGeom prst="rect">
            <a:avLst/>
          </a:prstGeom>
        </p:spPr>
      </p:pic>
    </p:spTree>
    <p:extLst>
      <p:ext uri="{BB962C8B-B14F-4D97-AF65-F5344CB8AC3E}">
        <p14:creationId xmlns:p14="http://schemas.microsoft.com/office/powerpoint/2010/main" val="44479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53466-574A-104F-BA78-5B05A52E89EC}" type="datetimeFigureOut">
              <a:rPr lang="en-US" smtClean="0"/>
              <a:t>11/27/2018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C7EC0-33FA-9648-BDF5-A8DF0D89E48F}" type="slidenum">
              <a:rPr lang="en-US" smtClean="0"/>
              <a:t>‹#›</a:t>
            </a:fld>
            <a:endParaRPr lang="en-US"/>
          </a:p>
        </p:txBody>
      </p:sp>
    </p:spTree>
    <p:extLst>
      <p:ext uri="{BB962C8B-B14F-4D97-AF65-F5344CB8AC3E}">
        <p14:creationId xmlns:p14="http://schemas.microsoft.com/office/powerpoint/2010/main" val="134031872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5" r:id="rId6"/>
    <p:sldLayoutId id="2147483657" r:id="rId7"/>
    <p:sldLayoutId id="2147483658" r:id="rId8"/>
    <p:sldLayoutId id="2147483661" r:id="rId9"/>
    <p:sldLayoutId id="2147483660" r:id="rId10"/>
    <p:sldLayoutId id="2147483662" r:id="rId11"/>
    <p:sldLayoutId id="2147483663" r:id="rId12"/>
    <p:sldLayoutId id="2147483664" r:id="rId13"/>
    <p:sldLayoutId id="21474836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keck.usc.edu/massry-prize/current-laureates" TargetMode="External"/><Relationship Id="rId2" Type="http://schemas.openxmlformats.org/officeDocument/2006/relationships/hyperlink" Target="http://www.magd.ox.ac.uk/member-of-staff/peter-ratcliffe/"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5.emf"/><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0.pn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jpeg"/><Relationship Id="rId5" Type="http://schemas.microsoft.com/office/2007/relationships/hdphoto" Target="../media/hdphoto1.wdp"/><Relationship Id="rId10" Type="http://schemas.openxmlformats.org/officeDocument/2006/relationships/image" Target="../media/image38.jpeg"/><Relationship Id="rId4" Type="http://schemas.openxmlformats.org/officeDocument/2006/relationships/image" Target="../media/image33.jpeg"/><Relationship Id="rId9"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tiff"/></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tiff"/></Relationships>
</file>

<file path=ppt/slides/_rels/slide52.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7.jpg"/></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86.png"/><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86.png"/><Relationship Id="rId1" Type="http://schemas.openxmlformats.org/officeDocument/2006/relationships/slideLayout" Target="../slideLayouts/slideLayout8.xml"/><Relationship Id="rId5" Type="http://schemas.openxmlformats.org/officeDocument/2006/relationships/image" Target="../media/image105.png"/><Relationship Id="rId4" Type="http://schemas.openxmlformats.org/officeDocument/2006/relationships/image" Target="../media/image104.png"/></Relationships>
</file>

<file path=ppt/slides/_rels/slide8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6.jpe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g"/></Relationships>
</file>

<file path=ppt/slides/_rels/slide8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7.png"/><Relationship Id="rId7" Type="http://schemas.openxmlformats.org/officeDocument/2006/relationships/image" Target="../media/image88.jpe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g"/></Relationships>
</file>

<file path=ppt/slides/_rels/slide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82047E-8B50-472E-A08D-7308644B6D60}"/>
              </a:ext>
            </a:extLst>
          </p:cNvPr>
          <p:cNvSpPr txBox="1"/>
          <p:nvPr/>
        </p:nvSpPr>
        <p:spPr>
          <a:xfrm>
            <a:off x="649111" y="986897"/>
            <a:ext cx="7845778" cy="3662541"/>
          </a:xfrm>
          <a:prstGeom prst="rect">
            <a:avLst/>
          </a:prstGeom>
          <a:noFill/>
        </p:spPr>
        <p:txBody>
          <a:bodyPr wrap="square" rtlCol="0">
            <a:spAutoFit/>
          </a:bodyPr>
          <a:lstStyle/>
          <a:p>
            <a:pPr algn="ctr"/>
            <a:r>
              <a:rPr lang="en-GB" sz="3600" b="1" dirty="0">
                <a:solidFill>
                  <a:schemeClr val="accent1">
                    <a:lumMod val="50000"/>
                  </a:schemeClr>
                </a:solidFill>
              </a:rPr>
              <a:t>Physiological oxygen: from science to innovation</a:t>
            </a:r>
          </a:p>
          <a:p>
            <a:pPr algn="ctr"/>
            <a:endParaRPr lang="en-GB" sz="2800" b="1" dirty="0">
              <a:solidFill>
                <a:schemeClr val="accent1">
                  <a:lumMod val="50000"/>
                </a:schemeClr>
              </a:solidFill>
            </a:endParaRPr>
          </a:p>
          <a:p>
            <a:pPr algn="ctr"/>
            <a:r>
              <a:rPr lang="en-GB" b="1" dirty="0">
                <a:solidFill>
                  <a:schemeClr val="accent1">
                    <a:lumMod val="50000"/>
                  </a:schemeClr>
                </a:solidFill>
              </a:rPr>
              <a:t>Krista Rantanen, PhD</a:t>
            </a:r>
          </a:p>
          <a:p>
            <a:pPr algn="ctr"/>
            <a:r>
              <a:rPr lang="en-GB" b="1" dirty="0">
                <a:solidFill>
                  <a:schemeClr val="accent1">
                    <a:lumMod val="50000"/>
                  </a:schemeClr>
                </a:solidFill>
              </a:rPr>
              <a:t>Director of Scientific Applications, Baker </a:t>
            </a:r>
            <a:r>
              <a:rPr lang="en-GB" b="1" dirty="0" err="1">
                <a:solidFill>
                  <a:schemeClr val="accent1">
                    <a:lumMod val="50000"/>
                  </a:schemeClr>
                </a:solidFill>
              </a:rPr>
              <a:t>Ruskinn</a:t>
            </a:r>
            <a:endParaRPr lang="en-GB" b="1" dirty="0">
              <a:solidFill>
                <a:schemeClr val="accent1">
                  <a:lumMod val="50000"/>
                </a:schemeClr>
              </a:solidFill>
            </a:endParaRPr>
          </a:p>
          <a:p>
            <a:pPr algn="ctr"/>
            <a:endParaRPr lang="en-GB" sz="2400" b="1" dirty="0">
              <a:solidFill>
                <a:schemeClr val="accent1">
                  <a:lumMod val="50000"/>
                </a:schemeClr>
              </a:solidFill>
            </a:endParaRPr>
          </a:p>
          <a:p>
            <a:pPr algn="ctr"/>
            <a:endParaRPr lang="en-GB" sz="2400" b="1" dirty="0">
              <a:solidFill>
                <a:schemeClr val="accent1">
                  <a:lumMod val="50000"/>
                </a:schemeClr>
              </a:solidFill>
            </a:endParaRPr>
          </a:p>
          <a:p>
            <a:pPr algn="ctr"/>
            <a:r>
              <a:rPr lang="en-GB" sz="2400" b="1" dirty="0">
                <a:solidFill>
                  <a:schemeClr val="accent1">
                    <a:lumMod val="50000"/>
                  </a:schemeClr>
                </a:solidFill>
              </a:rPr>
              <a:t>4</a:t>
            </a:r>
            <a:r>
              <a:rPr lang="en-GB" sz="2400" b="1" baseline="30000" dirty="0">
                <a:solidFill>
                  <a:schemeClr val="accent1">
                    <a:lumMod val="50000"/>
                  </a:schemeClr>
                </a:solidFill>
              </a:rPr>
              <a:t>th</a:t>
            </a:r>
            <a:r>
              <a:rPr lang="en-GB" sz="2400" b="1" dirty="0">
                <a:solidFill>
                  <a:schemeClr val="accent1">
                    <a:lumMod val="50000"/>
                  </a:schemeClr>
                </a:solidFill>
              </a:rPr>
              <a:t> Physiological Oxygen and London </a:t>
            </a:r>
            <a:r>
              <a:rPr lang="en-GB" sz="2400" b="1" dirty="0" err="1">
                <a:solidFill>
                  <a:schemeClr val="accent1">
                    <a:lumMod val="50000"/>
                  </a:schemeClr>
                </a:solidFill>
              </a:rPr>
              <a:t>Metallomic</a:t>
            </a:r>
            <a:r>
              <a:rPr lang="en-GB" sz="2400" b="1" dirty="0">
                <a:solidFill>
                  <a:schemeClr val="accent1">
                    <a:lumMod val="50000"/>
                  </a:schemeClr>
                </a:solidFill>
              </a:rPr>
              <a:t> Facility Training Workshop </a:t>
            </a:r>
          </a:p>
        </p:txBody>
      </p:sp>
      <p:pic>
        <p:nvPicPr>
          <p:cNvPr id="3" name="Picture 2" descr="Image result for baker ruskinn logo">
            <a:extLst>
              <a:ext uri="{FF2B5EF4-FFF2-40B4-BE49-F238E27FC236}">
                <a16:creationId xmlns:a16="http://schemas.microsoft.com/office/drawing/2014/main" id="{FC1CB399-880E-402D-9A1C-D58C059BA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830" y="5876923"/>
            <a:ext cx="2317115" cy="50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38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6B8204-1D03-44D7-AFB8-7E6655A40185}"/>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50000"/>
                  </a:schemeClr>
                </a:solidFill>
              </a:rPr>
              <a:t>Current cell culturing often done on open bench</a:t>
            </a:r>
          </a:p>
        </p:txBody>
      </p:sp>
      <p:pic>
        <p:nvPicPr>
          <p:cNvPr id="7" name="Picture 2" descr="Image result for baker ruskinn logo">
            <a:extLst>
              <a:ext uri="{FF2B5EF4-FFF2-40B4-BE49-F238E27FC236}">
                <a16:creationId xmlns:a16="http://schemas.microsoft.com/office/drawing/2014/main" id="{7545525D-7B85-4FBF-8BB7-48C782063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276" y="6000875"/>
            <a:ext cx="2317115" cy="50863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649AE5DC-3599-4476-8516-6AF99CEDA05C}"/>
              </a:ext>
            </a:extLst>
          </p:cNvPr>
          <p:cNvSpPr txBox="1">
            <a:spLocks/>
          </p:cNvSpPr>
          <p:nvPr/>
        </p:nvSpPr>
        <p:spPr>
          <a:xfrm>
            <a:off x="549146" y="2626659"/>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chemeClr val="accent1">
                    <a:lumMod val="50000"/>
                  </a:schemeClr>
                </a:solidFill>
              </a:rPr>
              <a:t>This is like growing wasabi in a Finnish pine forest</a:t>
            </a:r>
          </a:p>
        </p:txBody>
      </p:sp>
    </p:spTree>
    <p:extLst>
      <p:ext uri="{BB962C8B-B14F-4D97-AF65-F5344CB8AC3E}">
        <p14:creationId xmlns:p14="http://schemas.microsoft.com/office/powerpoint/2010/main" val="297419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A8D060-D201-47A0-8AE6-A49C23E6F04B}"/>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50000"/>
                  </a:schemeClr>
                </a:solidFill>
              </a:rPr>
              <a:t>Cell culture on an open bench and in a CO</a:t>
            </a:r>
            <a:r>
              <a:rPr lang="en-GB" sz="3200" baseline="-25000" dirty="0">
                <a:solidFill>
                  <a:schemeClr val="accent1">
                    <a:lumMod val="50000"/>
                  </a:schemeClr>
                </a:solidFill>
              </a:rPr>
              <a:t>2</a:t>
            </a:r>
            <a:r>
              <a:rPr lang="en-GB" sz="3200" dirty="0">
                <a:solidFill>
                  <a:schemeClr val="accent1">
                    <a:lumMod val="50000"/>
                  </a:schemeClr>
                </a:solidFill>
              </a:rPr>
              <a:t> incubator</a:t>
            </a:r>
          </a:p>
        </p:txBody>
      </p:sp>
      <p:sp>
        <p:nvSpPr>
          <p:cNvPr id="7" name="Content Placeholder 2">
            <a:extLst>
              <a:ext uri="{FF2B5EF4-FFF2-40B4-BE49-F238E27FC236}">
                <a16:creationId xmlns:a16="http://schemas.microsoft.com/office/drawing/2014/main" id="{DD0F09C4-E8C5-4002-A6E9-17FEA095C8BB}"/>
              </a:ext>
            </a:extLst>
          </p:cNvPr>
          <p:cNvSpPr txBox="1">
            <a:spLocks/>
          </p:cNvSpPr>
          <p:nvPr/>
        </p:nvSpPr>
        <p:spPr>
          <a:xfrm>
            <a:off x="1763486" y="2091417"/>
            <a:ext cx="81153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50000"/>
                  </a:schemeClr>
                </a:solidFill>
              </a:rPr>
              <a:t>Cell culture currently controls:</a:t>
            </a:r>
          </a:p>
          <a:p>
            <a:pPr marL="457200" lvl="1" indent="0">
              <a:buFont typeface="Arial" panose="020B0604020202020204" pitchFamily="34" charset="0"/>
              <a:buNone/>
            </a:pPr>
            <a:endParaRPr lang="en-US" dirty="0">
              <a:solidFill>
                <a:schemeClr val="accent1">
                  <a:lumMod val="50000"/>
                </a:schemeClr>
              </a:solidFill>
            </a:endParaRPr>
          </a:p>
        </p:txBody>
      </p:sp>
      <p:pic>
        <p:nvPicPr>
          <p:cNvPr id="4" name="Picture 2" descr="Image result for baker ruskinn logo">
            <a:extLst>
              <a:ext uri="{FF2B5EF4-FFF2-40B4-BE49-F238E27FC236}">
                <a16:creationId xmlns:a16="http://schemas.microsoft.com/office/drawing/2014/main" id="{17762D72-3B78-4300-AE65-7BF2E317B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830" y="5876923"/>
            <a:ext cx="2317115" cy="50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82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A8D060-D201-47A0-8AE6-A49C23E6F04B}"/>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50000"/>
                  </a:schemeClr>
                </a:solidFill>
              </a:rPr>
              <a:t>Cell culture on an open bench and in a CO</a:t>
            </a:r>
            <a:r>
              <a:rPr lang="en-GB" sz="3200" baseline="-25000" dirty="0">
                <a:solidFill>
                  <a:schemeClr val="accent1">
                    <a:lumMod val="50000"/>
                  </a:schemeClr>
                </a:solidFill>
              </a:rPr>
              <a:t>2</a:t>
            </a:r>
            <a:r>
              <a:rPr lang="en-GB" sz="3200" dirty="0">
                <a:solidFill>
                  <a:schemeClr val="accent1">
                    <a:lumMod val="50000"/>
                  </a:schemeClr>
                </a:solidFill>
              </a:rPr>
              <a:t> incubator</a:t>
            </a:r>
          </a:p>
        </p:txBody>
      </p:sp>
      <p:sp>
        <p:nvSpPr>
          <p:cNvPr id="7" name="Content Placeholder 2">
            <a:extLst>
              <a:ext uri="{FF2B5EF4-FFF2-40B4-BE49-F238E27FC236}">
                <a16:creationId xmlns:a16="http://schemas.microsoft.com/office/drawing/2014/main" id="{DD0F09C4-E8C5-4002-A6E9-17FEA095C8BB}"/>
              </a:ext>
            </a:extLst>
          </p:cNvPr>
          <p:cNvSpPr txBox="1">
            <a:spLocks/>
          </p:cNvSpPr>
          <p:nvPr/>
        </p:nvSpPr>
        <p:spPr>
          <a:xfrm>
            <a:off x="1763486" y="2091417"/>
            <a:ext cx="81153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50000"/>
                  </a:schemeClr>
                </a:solidFill>
              </a:rPr>
              <a:t>Cell culture currently controls:</a:t>
            </a:r>
          </a:p>
          <a:p>
            <a:pPr lvl="1"/>
            <a:r>
              <a:rPr lang="en-US" dirty="0">
                <a:solidFill>
                  <a:schemeClr val="accent1">
                    <a:lumMod val="50000"/>
                  </a:schemeClr>
                </a:solidFill>
              </a:rPr>
              <a:t>temperature</a:t>
            </a:r>
          </a:p>
          <a:p>
            <a:pPr marL="457200" lvl="1" indent="0">
              <a:buNone/>
            </a:pPr>
            <a:r>
              <a:rPr lang="en-US" sz="3200" b="1" dirty="0">
                <a:solidFill>
                  <a:schemeClr val="accent1">
                    <a:lumMod val="50000"/>
                  </a:schemeClr>
                </a:solidFill>
              </a:rPr>
              <a:t>    </a:t>
            </a:r>
          </a:p>
        </p:txBody>
      </p:sp>
      <p:pic>
        <p:nvPicPr>
          <p:cNvPr id="4" name="Picture 2" descr="Image result for baker ruskinn logo">
            <a:extLst>
              <a:ext uri="{FF2B5EF4-FFF2-40B4-BE49-F238E27FC236}">
                <a16:creationId xmlns:a16="http://schemas.microsoft.com/office/drawing/2014/main" id="{3929B9BE-BD6C-4819-A1FC-109DBDC12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830" y="5876923"/>
            <a:ext cx="2317115" cy="50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498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A8D060-D201-47A0-8AE6-A49C23E6F04B}"/>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50000"/>
                  </a:schemeClr>
                </a:solidFill>
              </a:rPr>
              <a:t>Cell culture on an open bench and in a CO</a:t>
            </a:r>
            <a:r>
              <a:rPr lang="en-GB" sz="3200" baseline="-25000" dirty="0">
                <a:solidFill>
                  <a:schemeClr val="accent1">
                    <a:lumMod val="50000"/>
                  </a:schemeClr>
                </a:solidFill>
              </a:rPr>
              <a:t>2</a:t>
            </a:r>
            <a:r>
              <a:rPr lang="en-GB" sz="3200" dirty="0">
                <a:solidFill>
                  <a:schemeClr val="accent1">
                    <a:lumMod val="50000"/>
                  </a:schemeClr>
                </a:solidFill>
              </a:rPr>
              <a:t> incubator</a:t>
            </a:r>
          </a:p>
        </p:txBody>
      </p:sp>
      <p:sp>
        <p:nvSpPr>
          <p:cNvPr id="7" name="Content Placeholder 2">
            <a:extLst>
              <a:ext uri="{FF2B5EF4-FFF2-40B4-BE49-F238E27FC236}">
                <a16:creationId xmlns:a16="http://schemas.microsoft.com/office/drawing/2014/main" id="{DD0F09C4-E8C5-4002-A6E9-17FEA095C8BB}"/>
              </a:ext>
            </a:extLst>
          </p:cNvPr>
          <p:cNvSpPr txBox="1">
            <a:spLocks/>
          </p:cNvSpPr>
          <p:nvPr/>
        </p:nvSpPr>
        <p:spPr>
          <a:xfrm>
            <a:off x="1763486" y="2091417"/>
            <a:ext cx="81153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50000"/>
                  </a:schemeClr>
                </a:solidFill>
              </a:rPr>
              <a:t>Cell culture currently controls:</a:t>
            </a:r>
          </a:p>
          <a:p>
            <a:pPr lvl="1"/>
            <a:r>
              <a:rPr lang="en-US" dirty="0">
                <a:solidFill>
                  <a:schemeClr val="accent1">
                    <a:lumMod val="50000"/>
                  </a:schemeClr>
                </a:solidFill>
              </a:rPr>
              <a:t>temperature</a:t>
            </a:r>
          </a:p>
          <a:p>
            <a:pPr lvl="1"/>
            <a:r>
              <a:rPr lang="en-US" dirty="0">
                <a:solidFill>
                  <a:schemeClr val="accent1">
                    <a:lumMod val="50000"/>
                  </a:schemeClr>
                </a:solidFill>
              </a:rPr>
              <a:t>relative humidity</a:t>
            </a:r>
          </a:p>
          <a:p>
            <a:pPr marL="457200" lvl="1" indent="0">
              <a:buNone/>
            </a:pPr>
            <a:r>
              <a:rPr lang="en-US" sz="3200" b="1" dirty="0">
                <a:solidFill>
                  <a:schemeClr val="accent1">
                    <a:lumMod val="50000"/>
                  </a:schemeClr>
                </a:solidFill>
              </a:rPr>
              <a:t>  </a:t>
            </a:r>
          </a:p>
        </p:txBody>
      </p:sp>
      <p:pic>
        <p:nvPicPr>
          <p:cNvPr id="4" name="Picture 2" descr="Image result for baker ruskinn logo">
            <a:extLst>
              <a:ext uri="{FF2B5EF4-FFF2-40B4-BE49-F238E27FC236}">
                <a16:creationId xmlns:a16="http://schemas.microsoft.com/office/drawing/2014/main" id="{0C199488-304A-45F6-829E-D257F453D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830" y="5876923"/>
            <a:ext cx="2317115" cy="50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13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A8D060-D201-47A0-8AE6-A49C23E6F04B}"/>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50000"/>
                  </a:schemeClr>
                </a:solidFill>
              </a:rPr>
              <a:t>Cell culture on an open bench and in a CO</a:t>
            </a:r>
            <a:r>
              <a:rPr lang="en-GB" sz="3200" baseline="-25000" dirty="0">
                <a:solidFill>
                  <a:schemeClr val="accent1">
                    <a:lumMod val="50000"/>
                  </a:schemeClr>
                </a:solidFill>
              </a:rPr>
              <a:t>2</a:t>
            </a:r>
            <a:r>
              <a:rPr lang="en-GB" sz="3200" dirty="0">
                <a:solidFill>
                  <a:schemeClr val="accent1">
                    <a:lumMod val="50000"/>
                  </a:schemeClr>
                </a:solidFill>
              </a:rPr>
              <a:t> incubator</a:t>
            </a:r>
          </a:p>
        </p:txBody>
      </p:sp>
      <p:sp>
        <p:nvSpPr>
          <p:cNvPr id="7" name="Content Placeholder 2">
            <a:extLst>
              <a:ext uri="{FF2B5EF4-FFF2-40B4-BE49-F238E27FC236}">
                <a16:creationId xmlns:a16="http://schemas.microsoft.com/office/drawing/2014/main" id="{DD0F09C4-E8C5-4002-A6E9-17FEA095C8BB}"/>
              </a:ext>
            </a:extLst>
          </p:cNvPr>
          <p:cNvSpPr txBox="1">
            <a:spLocks/>
          </p:cNvSpPr>
          <p:nvPr/>
        </p:nvSpPr>
        <p:spPr>
          <a:xfrm>
            <a:off x="1763486" y="2091417"/>
            <a:ext cx="81153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50000"/>
                  </a:schemeClr>
                </a:solidFill>
              </a:rPr>
              <a:t>Cell culture currently controls:</a:t>
            </a:r>
          </a:p>
          <a:p>
            <a:pPr lvl="1"/>
            <a:r>
              <a:rPr lang="en-US" dirty="0">
                <a:solidFill>
                  <a:schemeClr val="accent1">
                    <a:lumMod val="50000"/>
                  </a:schemeClr>
                </a:solidFill>
              </a:rPr>
              <a:t>temperature</a:t>
            </a:r>
          </a:p>
          <a:p>
            <a:pPr lvl="1"/>
            <a:r>
              <a:rPr lang="en-US" dirty="0">
                <a:solidFill>
                  <a:schemeClr val="accent1">
                    <a:lumMod val="50000"/>
                  </a:schemeClr>
                </a:solidFill>
              </a:rPr>
              <a:t>relative humidity</a:t>
            </a:r>
          </a:p>
          <a:p>
            <a:pPr lvl="1"/>
            <a:r>
              <a:rPr lang="en-US" dirty="0">
                <a:solidFill>
                  <a:schemeClr val="accent1">
                    <a:lumMod val="50000"/>
                  </a:schemeClr>
                </a:solidFill>
              </a:rPr>
              <a:t>carbon dioxide</a:t>
            </a:r>
          </a:p>
          <a:p>
            <a:pPr marL="457200" lvl="1" indent="0">
              <a:buFont typeface="Arial" panose="020B0604020202020204" pitchFamily="34" charset="0"/>
              <a:buNone/>
            </a:pPr>
            <a:endParaRPr lang="en-US" dirty="0">
              <a:solidFill>
                <a:schemeClr val="accent1">
                  <a:lumMod val="50000"/>
                </a:schemeClr>
              </a:solidFill>
            </a:endParaRPr>
          </a:p>
        </p:txBody>
      </p:sp>
      <p:pic>
        <p:nvPicPr>
          <p:cNvPr id="4" name="Picture 2" descr="Image result for baker ruskinn logo">
            <a:extLst>
              <a:ext uri="{FF2B5EF4-FFF2-40B4-BE49-F238E27FC236}">
                <a16:creationId xmlns:a16="http://schemas.microsoft.com/office/drawing/2014/main" id="{C4AA3956-D595-47F5-B6B8-F0D999493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830" y="5876923"/>
            <a:ext cx="2317115" cy="50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124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A8D060-D201-47A0-8AE6-A49C23E6F04B}"/>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50000"/>
                  </a:schemeClr>
                </a:solidFill>
              </a:rPr>
              <a:t>Cell culture on an open bench and in a CO</a:t>
            </a:r>
            <a:r>
              <a:rPr lang="en-GB" sz="3200" baseline="-25000" dirty="0">
                <a:solidFill>
                  <a:schemeClr val="accent1">
                    <a:lumMod val="50000"/>
                  </a:schemeClr>
                </a:solidFill>
              </a:rPr>
              <a:t>2</a:t>
            </a:r>
            <a:r>
              <a:rPr lang="en-GB" sz="3200" dirty="0">
                <a:solidFill>
                  <a:schemeClr val="accent1">
                    <a:lumMod val="50000"/>
                  </a:schemeClr>
                </a:solidFill>
              </a:rPr>
              <a:t> incubator</a:t>
            </a:r>
          </a:p>
        </p:txBody>
      </p:sp>
      <p:sp>
        <p:nvSpPr>
          <p:cNvPr id="7" name="Content Placeholder 2">
            <a:extLst>
              <a:ext uri="{FF2B5EF4-FFF2-40B4-BE49-F238E27FC236}">
                <a16:creationId xmlns:a16="http://schemas.microsoft.com/office/drawing/2014/main" id="{DD0F09C4-E8C5-4002-A6E9-17FEA095C8BB}"/>
              </a:ext>
            </a:extLst>
          </p:cNvPr>
          <p:cNvSpPr txBox="1">
            <a:spLocks/>
          </p:cNvSpPr>
          <p:nvPr/>
        </p:nvSpPr>
        <p:spPr>
          <a:xfrm>
            <a:off x="1763486" y="2091417"/>
            <a:ext cx="81153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50000"/>
                  </a:schemeClr>
                </a:solidFill>
              </a:rPr>
              <a:t>Cell culture currently controls:</a:t>
            </a:r>
          </a:p>
          <a:p>
            <a:pPr lvl="1"/>
            <a:r>
              <a:rPr lang="en-US" dirty="0">
                <a:solidFill>
                  <a:schemeClr val="accent1">
                    <a:lumMod val="50000"/>
                  </a:schemeClr>
                </a:solidFill>
              </a:rPr>
              <a:t>temperature</a:t>
            </a:r>
          </a:p>
          <a:p>
            <a:pPr lvl="1"/>
            <a:r>
              <a:rPr lang="en-US" dirty="0">
                <a:solidFill>
                  <a:schemeClr val="accent1">
                    <a:lumMod val="50000"/>
                  </a:schemeClr>
                </a:solidFill>
              </a:rPr>
              <a:t>relative humidity</a:t>
            </a:r>
          </a:p>
          <a:p>
            <a:pPr lvl="1"/>
            <a:r>
              <a:rPr lang="en-US" dirty="0">
                <a:solidFill>
                  <a:schemeClr val="accent1">
                    <a:lumMod val="50000"/>
                  </a:schemeClr>
                </a:solidFill>
              </a:rPr>
              <a:t>carbon dioxide</a:t>
            </a:r>
          </a:p>
          <a:p>
            <a:pPr marL="457200" lvl="1" indent="0">
              <a:buFont typeface="Arial" panose="020B0604020202020204" pitchFamily="34" charset="0"/>
              <a:buNone/>
            </a:pPr>
            <a:endParaRPr lang="en-US" dirty="0">
              <a:solidFill>
                <a:schemeClr val="accent1">
                  <a:lumMod val="50000"/>
                </a:schemeClr>
              </a:solidFill>
            </a:endParaRPr>
          </a:p>
          <a:p>
            <a:pPr marL="0" indent="0">
              <a:buFont typeface="Arial" panose="020B0604020202020204" pitchFamily="34" charset="0"/>
              <a:buNone/>
            </a:pPr>
            <a:r>
              <a:rPr lang="en-US" sz="3200" b="1" dirty="0">
                <a:solidFill>
                  <a:schemeClr val="accent1">
                    <a:lumMod val="50000"/>
                  </a:schemeClr>
                </a:solidFill>
              </a:rPr>
              <a:t>    What about oxygen?    </a:t>
            </a:r>
          </a:p>
        </p:txBody>
      </p:sp>
      <p:pic>
        <p:nvPicPr>
          <p:cNvPr id="4" name="Picture 2" descr="Image result for baker ruskinn logo">
            <a:extLst>
              <a:ext uri="{FF2B5EF4-FFF2-40B4-BE49-F238E27FC236}">
                <a16:creationId xmlns:a16="http://schemas.microsoft.com/office/drawing/2014/main" id="{737FE6A1-2DD3-466C-B31B-07CCA9D53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830" y="5876923"/>
            <a:ext cx="2317115" cy="50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835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4A0A6F-C814-422E-A6E2-5EA1C36D7FFC}"/>
              </a:ext>
            </a:extLst>
          </p:cNvPr>
          <p:cNvSpPr txBox="1">
            <a:spLocks/>
          </p:cNvSpPr>
          <p:nvPr/>
        </p:nvSpPr>
        <p:spPr>
          <a:xfrm>
            <a:off x="1639956" y="254573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lumMod val="50000"/>
                  </a:schemeClr>
                </a:solidFill>
              </a:rPr>
              <a:t>Mimicked cell physiology</a:t>
            </a:r>
          </a:p>
        </p:txBody>
      </p:sp>
      <p:pic>
        <p:nvPicPr>
          <p:cNvPr id="3074" name="Picture 2" descr="Image result for baker ruskinn logo">
            <a:extLst>
              <a:ext uri="{FF2B5EF4-FFF2-40B4-BE49-F238E27FC236}">
                <a16:creationId xmlns:a16="http://schemas.microsoft.com/office/drawing/2014/main" id="{4A5BC724-D096-4E00-A4DC-3D881DF9F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830" y="5876923"/>
            <a:ext cx="2317115" cy="50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902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8E3B34-98A1-40D3-A70A-75E43507C20F}"/>
              </a:ext>
            </a:extLst>
          </p:cNvPr>
          <p:cNvSpPr txBox="1">
            <a:spLocks/>
          </p:cNvSpPr>
          <p:nvPr/>
        </p:nvSpPr>
        <p:spPr>
          <a:xfrm>
            <a:off x="91439" y="-226077"/>
            <a:ext cx="8052435"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42B90"/>
                </a:solidFill>
                <a:latin typeface="Akkurat Std" panose="020B0504020101020102" pitchFamily="34" charset="0"/>
                <a:ea typeface="+mj-ea"/>
                <a:cs typeface="Akkurat Std" panose="020B0504020101020102" pitchFamily="34" charset="0"/>
              </a:defRPr>
            </a:lvl1pPr>
          </a:lstStyle>
          <a:p>
            <a:r>
              <a:rPr lang="en-US" sz="3200" dirty="0">
                <a:solidFill>
                  <a:schemeClr val="accent1">
                    <a:lumMod val="50000"/>
                  </a:schemeClr>
                </a:solidFill>
              </a:rPr>
              <a:t>Differential oxygen concentrations of the body</a:t>
            </a:r>
          </a:p>
        </p:txBody>
      </p:sp>
      <p:sp>
        <p:nvSpPr>
          <p:cNvPr id="5" name="TextBox 4">
            <a:extLst>
              <a:ext uri="{FF2B5EF4-FFF2-40B4-BE49-F238E27FC236}">
                <a16:creationId xmlns:a16="http://schemas.microsoft.com/office/drawing/2014/main" id="{567232E5-039C-4640-AF17-729EB8C8AEB7}"/>
              </a:ext>
            </a:extLst>
          </p:cNvPr>
          <p:cNvSpPr txBox="1"/>
          <p:nvPr/>
        </p:nvSpPr>
        <p:spPr>
          <a:xfrm>
            <a:off x="370114" y="1088571"/>
            <a:ext cx="4546947" cy="461665"/>
          </a:xfrm>
          <a:prstGeom prst="rect">
            <a:avLst/>
          </a:prstGeom>
          <a:noFill/>
        </p:spPr>
        <p:txBody>
          <a:bodyPr wrap="square" rtlCol="0">
            <a:spAutoFit/>
          </a:bodyPr>
          <a:lstStyle/>
          <a:p>
            <a:r>
              <a:rPr lang="en-GB" sz="2400" dirty="0">
                <a:solidFill>
                  <a:schemeClr val="accent1">
                    <a:lumMod val="50000"/>
                  </a:schemeClr>
                </a:solidFill>
              </a:rPr>
              <a:t>Atmospheric O</a:t>
            </a:r>
            <a:r>
              <a:rPr lang="en-GB" sz="2400" baseline="-25000" dirty="0">
                <a:solidFill>
                  <a:schemeClr val="accent1">
                    <a:lumMod val="50000"/>
                  </a:schemeClr>
                </a:solidFill>
              </a:rPr>
              <a:t>2</a:t>
            </a:r>
            <a:r>
              <a:rPr lang="en-GB" sz="2400" dirty="0">
                <a:solidFill>
                  <a:schemeClr val="accent1">
                    <a:lumMod val="50000"/>
                  </a:schemeClr>
                </a:solidFill>
              </a:rPr>
              <a:t> approx. 21% </a:t>
            </a:r>
          </a:p>
        </p:txBody>
      </p:sp>
    </p:spTree>
    <p:extLst>
      <p:ext uri="{BB962C8B-B14F-4D97-AF65-F5344CB8AC3E}">
        <p14:creationId xmlns:p14="http://schemas.microsoft.com/office/powerpoint/2010/main" val="588359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8E3B34-98A1-40D3-A70A-75E43507C20F}"/>
              </a:ext>
            </a:extLst>
          </p:cNvPr>
          <p:cNvSpPr txBox="1">
            <a:spLocks/>
          </p:cNvSpPr>
          <p:nvPr/>
        </p:nvSpPr>
        <p:spPr>
          <a:xfrm>
            <a:off x="91439" y="-226077"/>
            <a:ext cx="8052435"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42B90"/>
                </a:solidFill>
                <a:latin typeface="Akkurat Std" panose="020B0504020101020102" pitchFamily="34" charset="0"/>
                <a:ea typeface="+mj-ea"/>
                <a:cs typeface="Akkurat Std" panose="020B0504020101020102" pitchFamily="34" charset="0"/>
              </a:defRPr>
            </a:lvl1pPr>
          </a:lstStyle>
          <a:p>
            <a:r>
              <a:rPr lang="en-US" sz="3200" dirty="0">
                <a:solidFill>
                  <a:schemeClr val="accent1">
                    <a:lumMod val="50000"/>
                  </a:schemeClr>
                </a:solidFill>
              </a:rPr>
              <a:t>Differential oxygen concentrations of the body</a:t>
            </a:r>
          </a:p>
        </p:txBody>
      </p:sp>
      <p:sp>
        <p:nvSpPr>
          <p:cNvPr id="5" name="TextBox 4">
            <a:extLst>
              <a:ext uri="{FF2B5EF4-FFF2-40B4-BE49-F238E27FC236}">
                <a16:creationId xmlns:a16="http://schemas.microsoft.com/office/drawing/2014/main" id="{567232E5-039C-4640-AF17-729EB8C8AEB7}"/>
              </a:ext>
            </a:extLst>
          </p:cNvPr>
          <p:cNvSpPr txBox="1"/>
          <p:nvPr/>
        </p:nvSpPr>
        <p:spPr>
          <a:xfrm>
            <a:off x="370114" y="1088571"/>
            <a:ext cx="6823166" cy="461665"/>
          </a:xfrm>
          <a:prstGeom prst="rect">
            <a:avLst/>
          </a:prstGeom>
          <a:noFill/>
        </p:spPr>
        <p:txBody>
          <a:bodyPr wrap="square" rtlCol="0">
            <a:spAutoFit/>
          </a:bodyPr>
          <a:lstStyle/>
          <a:p>
            <a:r>
              <a:rPr lang="en-GB" sz="2400" dirty="0">
                <a:solidFill>
                  <a:schemeClr val="accent1">
                    <a:lumMod val="50000"/>
                  </a:schemeClr>
                </a:solidFill>
              </a:rPr>
              <a:t>Atmospheric O</a:t>
            </a:r>
            <a:r>
              <a:rPr lang="en-GB" sz="2400" baseline="-25000" dirty="0">
                <a:solidFill>
                  <a:schemeClr val="accent1">
                    <a:lumMod val="50000"/>
                  </a:schemeClr>
                </a:solidFill>
              </a:rPr>
              <a:t>2</a:t>
            </a:r>
            <a:r>
              <a:rPr lang="en-GB" sz="2400" dirty="0">
                <a:solidFill>
                  <a:schemeClr val="accent1">
                    <a:lumMod val="50000"/>
                  </a:schemeClr>
                </a:solidFill>
              </a:rPr>
              <a:t> approx. 21% (160mmHg)</a:t>
            </a:r>
          </a:p>
        </p:txBody>
      </p:sp>
      <p:pic>
        <p:nvPicPr>
          <p:cNvPr id="7" name="Picture 2" descr="H:\Resources\Ox body conc.jpg">
            <a:extLst>
              <a:ext uri="{FF2B5EF4-FFF2-40B4-BE49-F238E27FC236}">
                <a16:creationId xmlns:a16="http://schemas.microsoft.com/office/drawing/2014/main" id="{22D9EF2D-1CF7-4F16-83B5-7F264BC997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8" t="2949" r="7209" b="7538"/>
          <a:stretch/>
        </p:blipFill>
        <p:spPr bwMode="auto">
          <a:xfrm>
            <a:off x="857698" y="1886904"/>
            <a:ext cx="3561907" cy="46906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237572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8E3B34-98A1-40D3-A70A-75E43507C20F}"/>
              </a:ext>
            </a:extLst>
          </p:cNvPr>
          <p:cNvSpPr txBox="1">
            <a:spLocks/>
          </p:cNvSpPr>
          <p:nvPr/>
        </p:nvSpPr>
        <p:spPr>
          <a:xfrm>
            <a:off x="91439" y="-226077"/>
            <a:ext cx="8052435"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42B90"/>
                </a:solidFill>
                <a:latin typeface="Akkurat Std" panose="020B0504020101020102" pitchFamily="34" charset="0"/>
                <a:ea typeface="+mj-ea"/>
                <a:cs typeface="Akkurat Std" panose="020B0504020101020102" pitchFamily="34" charset="0"/>
              </a:defRPr>
            </a:lvl1pPr>
          </a:lstStyle>
          <a:p>
            <a:r>
              <a:rPr lang="en-US" sz="3200" dirty="0">
                <a:solidFill>
                  <a:schemeClr val="accent1">
                    <a:lumMod val="50000"/>
                  </a:schemeClr>
                </a:solidFill>
              </a:rPr>
              <a:t>Differential oxygen concentrations of the body</a:t>
            </a:r>
          </a:p>
        </p:txBody>
      </p:sp>
      <p:sp>
        <p:nvSpPr>
          <p:cNvPr id="5" name="TextBox 4">
            <a:extLst>
              <a:ext uri="{FF2B5EF4-FFF2-40B4-BE49-F238E27FC236}">
                <a16:creationId xmlns:a16="http://schemas.microsoft.com/office/drawing/2014/main" id="{567232E5-039C-4640-AF17-729EB8C8AEB7}"/>
              </a:ext>
            </a:extLst>
          </p:cNvPr>
          <p:cNvSpPr txBox="1"/>
          <p:nvPr/>
        </p:nvSpPr>
        <p:spPr>
          <a:xfrm>
            <a:off x="370114" y="1088571"/>
            <a:ext cx="8334696" cy="461665"/>
          </a:xfrm>
          <a:prstGeom prst="rect">
            <a:avLst/>
          </a:prstGeom>
          <a:noFill/>
        </p:spPr>
        <p:txBody>
          <a:bodyPr wrap="square" rtlCol="0">
            <a:spAutoFit/>
          </a:bodyPr>
          <a:lstStyle/>
          <a:p>
            <a:r>
              <a:rPr lang="en-GB" sz="2400" dirty="0">
                <a:solidFill>
                  <a:schemeClr val="accent1">
                    <a:lumMod val="50000"/>
                  </a:schemeClr>
                </a:solidFill>
              </a:rPr>
              <a:t>Atmospheric O</a:t>
            </a:r>
            <a:r>
              <a:rPr lang="en-GB" sz="2400" baseline="-25000" dirty="0">
                <a:solidFill>
                  <a:schemeClr val="accent1">
                    <a:lumMod val="50000"/>
                  </a:schemeClr>
                </a:solidFill>
              </a:rPr>
              <a:t>2</a:t>
            </a:r>
            <a:r>
              <a:rPr lang="en-GB" sz="2400" dirty="0">
                <a:solidFill>
                  <a:schemeClr val="accent1">
                    <a:lumMod val="50000"/>
                  </a:schemeClr>
                </a:solidFill>
              </a:rPr>
              <a:t> approx. 21% (160mmHg)  </a:t>
            </a:r>
          </a:p>
        </p:txBody>
      </p:sp>
      <p:pic>
        <p:nvPicPr>
          <p:cNvPr id="7" name="Picture 2" descr="H:\Resources\Ox body conc.jpg">
            <a:extLst>
              <a:ext uri="{FF2B5EF4-FFF2-40B4-BE49-F238E27FC236}">
                <a16:creationId xmlns:a16="http://schemas.microsoft.com/office/drawing/2014/main" id="{22D9EF2D-1CF7-4F16-83B5-7F264BC997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8" t="2949" r="7209" b="7538"/>
          <a:stretch/>
        </p:blipFill>
        <p:spPr bwMode="auto">
          <a:xfrm>
            <a:off x="862633" y="1886904"/>
            <a:ext cx="3561907" cy="46906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TextBox 1">
            <a:extLst>
              <a:ext uri="{FF2B5EF4-FFF2-40B4-BE49-F238E27FC236}">
                <a16:creationId xmlns:a16="http://schemas.microsoft.com/office/drawing/2014/main" id="{49C1098E-BD66-4F1B-8C9A-C5DE657C62E8}"/>
              </a:ext>
            </a:extLst>
          </p:cNvPr>
          <p:cNvSpPr txBox="1"/>
          <p:nvPr/>
        </p:nvSpPr>
        <p:spPr>
          <a:xfrm>
            <a:off x="4536681" y="3226636"/>
            <a:ext cx="4168129" cy="707886"/>
          </a:xfrm>
          <a:prstGeom prst="rect">
            <a:avLst/>
          </a:prstGeom>
          <a:noFill/>
        </p:spPr>
        <p:txBody>
          <a:bodyPr wrap="none" rtlCol="0">
            <a:spAutoFit/>
          </a:bodyPr>
          <a:lstStyle/>
          <a:p>
            <a:r>
              <a:rPr lang="en-GB" sz="2000" b="1" dirty="0">
                <a:solidFill>
                  <a:schemeClr val="accent1">
                    <a:lumMod val="50000"/>
                  </a:schemeClr>
                </a:solidFill>
              </a:rPr>
              <a:t>What does 21% O</a:t>
            </a:r>
            <a:r>
              <a:rPr lang="en-GB" sz="2000" b="1" baseline="-25000" dirty="0">
                <a:solidFill>
                  <a:schemeClr val="accent1">
                    <a:lumMod val="50000"/>
                  </a:schemeClr>
                </a:solidFill>
              </a:rPr>
              <a:t>2</a:t>
            </a:r>
            <a:r>
              <a:rPr lang="en-GB" sz="2000" b="1" dirty="0">
                <a:solidFill>
                  <a:schemeClr val="accent1">
                    <a:lumMod val="50000"/>
                  </a:schemeClr>
                </a:solidFill>
              </a:rPr>
              <a:t> </a:t>
            </a:r>
            <a:r>
              <a:rPr lang="en-GB" sz="2000" b="1" dirty="0" err="1">
                <a:solidFill>
                  <a:schemeClr val="accent1">
                    <a:lumMod val="50000"/>
                  </a:schemeClr>
                </a:solidFill>
              </a:rPr>
              <a:t>mimick</a:t>
            </a:r>
            <a:r>
              <a:rPr lang="en-GB" sz="2000" b="1" dirty="0">
                <a:solidFill>
                  <a:schemeClr val="accent1">
                    <a:lumMod val="50000"/>
                  </a:schemeClr>
                </a:solidFill>
              </a:rPr>
              <a:t> in an </a:t>
            </a:r>
          </a:p>
          <a:p>
            <a:r>
              <a:rPr lang="en-GB" sz="2000" b="1" dirty="0">
                <a:solidFill>
                  <a:schemeClr val="accent1">
                    <a:lumMod val="50000"/>
                  </a:schemeClr>
                </a:solidFill>
              </a:rPr>
              <a:t>experiment?</a:t>
            </a:r>
          </a:p>
        </p:txBody>
      </p:sp>
    </p:spTree>
    <p:extLst>
      <p:ext uri="{BB962C8B-B14F-4D97-AF65-F5344CB8AC3E}">
        <p14:creationId xmlns:p14="http://schemas.microsoft.com/office/powerpoint/2010/main" val="209739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E178EE-223D-4B90-8450-BDC5D2331765}"/>
              </a:ext>
            </a:extLst>
          </p:cNvPr>
          <p:cNvSpPr txBox="1">
            <a:spLocks/>
          </p:cNvSpPr>
          <p:nvPr/>
        </p:nvSpPr>
        <p:spPr>
          <a:xfrm>
            <a:off x="2648434" y="2804749"/>
            <a:ext cx="8316687" cy="624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accent1">
                    <a:lumMod val="50000"/>
                  </a:schemeClr>
                </a:solidFill>
              </a:rPr>
              <a:t>Conditions matter</a:t>
            </a:r>
          </a:p>
        </p:txBody>
      </p:sp>
      <p:sp>
        <p:nvSpPr>
          <p:cNvPr id="4" name="Content Placeholder 13">
            <a:extLst>
              <a:ext uri="{FF2B5EF4-FFF2-40B4-BE49-F238E27FC236}">
                <a16:creationId xmlns:a16="http://schemas.microsoft.com/office/drawing/2014/main" id="{E40138DD-E34C-4DEE-80EE-3FF027FA6463}"/>
              </a:ext>
            </a:extLst>
          </p:cNvPr>
          <p:cNvSpPr>
            <a:spLocks noGrp="1"/>
          </p:cNvSpPr>
          <p:nvPr/>
        </p:nvSpPr>
        <p:spPr>
          <a:xfrm>
            <a:off x="457200" y="1003300"/>
            <a:ext cx="8229600" cy="48514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42B90"/>
                </a:solidFill>
                <a:latin typeface="Akkurat Std" panose="020B0504020101020102" pitchFamily="34" charset="0"/>
                <a:ea typeface="+mn-ea"/>
                <a:cs typeface="Akkurat Std" panose="020B05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42B90"/>
                </a:solidFill>
                <a:latin typeface="Akkurat Std" panose="020B0504020101020102" pitchFamily="34" charset="0"/>
                <a:ea typeface="+mn-ea"/>
                <a:cs typeface="Akkurat Std" panose="020B05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42B90"/>
                </a:solidFill>
                <a:latin typeface="Akkurat Std" panose="020B0504020101020102" pitchFamily="34" charset="0"/>
                <a:ea typeface="+mn-ea"/>
                <a:cs typeface="Akkurat Std" panose="020B05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42B90"/>
                </a:solidFill>
                <a:latin typeface="Akkurat Std" panose="020B0504020101020102" pitchFamily="34" charset="0"/>
                <a:ea typeface="+mn-ea"/>
                <a:cs typeface="Akkurat Std" panose="020B05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42B90"/>
                </a:solidFill>
                <a:latin typeface="Akkurat Std" panose="020B0504020101020102" pitchFamily="34" charset="0"/>
                <a:ea typeface="+mn-ea"/>
                <a:cs typeface="Akkurat Std" panose="020B05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FFFF00"/>
              </a:solidFill>
            </a:endParaRPr>
          </a:p>
          <a:p>
            <a:r>
              <a:rPr lang="en-US" dirty="0">
                <a:solidFill>
                  <a:schemeClr val="bg1"/>
                </a:solidFill>
              </a:rPr>
              <a:t>Wound healing</a:t>
            </a:r>
          </a:p>
          <a:p>
            <a:r>
              <a:rPr lang="en-US" dirty="0">
                <a:solidFill>
                  <a:schemeClr val="bg1"/>
                </a:solidFill>
              </a:rPr>
              <a:t>Fibrosis</a:t>
            </a:r>
          </a:p>
          <a:p>
            <a:r>
              <a:rPr lang="en-US" dirty="0">
                <a:solidFill>
                  <a:schemeClr val="bg1"/>
                </a:solidFill>
              </a:rPr>
              <a:t>Cardiovascular diseases</a:t>
            </a:r>
          </a:p>
          <a:p>
            <a:r>
              <a:rPr lang="en-US" dirty="0">
                <a:solidFill>
                  <a:schemeClr val="bg1"/>
                </a:solidFill>
              </a:rPr>
              <a:t>Diabetes</a:t>
            </a:r>
          </a:p>
          <a:p>
            <a:r>
              <a:rPr lang="en-US" dirty="0">
                <a:solidFill>
                  <a:schemeClr val="bg1"/>
                </a:solidFill>
              </a:rPr>
              <a:t>Neurodegenerative Diseases</a:t>
            </a:r>
          </a:p>
          <a:p>
            <a:r>
              <a:rPr lang="en-US" dirty="0">
                <a:solidFill>
                  <a:schemeClr val="bg1"/>
                </a:solidFill>
              </a:rPr>
              <a:t>Aging</a:t>
            </a:r>
          </a:p>
          <a:p>
            <a:r>
              <a:rPr lang="en-US" dirty="0">
                <a:solidFill>
                  <a:schemeClr val="bg1"/>
                </a:solidFill>
              </a:rPr>
              <a:t>Autoimmune disorders</a:t>
            </a:r>
          </a:p>
          <a:p>
            <a:r>
              <a:rPr lang="en-US" dirty="0">
                <a:solidFill>
                  <a:schemeClr val="bg1"/>
                </a:solidFill>
              </a:rPr>
              <a:t>Chronic infections</a:t>
            </a:r>
          </a:p>
          <a:p>
            <a:r>
              <a:rPr lang="en-US" dirty="0">
                <a:solidFill>
                  <a:schemeClr val="bg1"/>
                </a:solidFill>
              </a:rPr>
              <a:t>Gut disorders</a:t>
            </a:r>
          </a:p>
        </p:txBody>
      </p:sp>
      <p:sp>
        <p:nvSpPr>
          <p:cNvPr id="6" name="Content Placeholder 13">
            <a:extLst>
              <a:ext uri="{FF2B5EF4-FFF2-40B4-BE49-F238E27FC236}">
                <a16:creationId xmlns:a16="http://schemas.microsoft.com/office/drawing/2014/main" id="{24708A31-6CDC-42F4-9798-0DB49C5B245B}"/>
              </a:ext>
            </a:extLst>
          </p:cNvPr>
          <p:cNvSpPr>
            <a:spLocks noGrp="1"/>
          </p:cNvSpPr>
          <p:nvPr/>
        </p:nvSpPr>
        <p:spPr>
          <a:xfrm>
            <a:off x="457200" y="1155700"/>
            <a:ext cx="8229600" cy="4851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42B90"/>
                </a:solidFill>
                <a:latin typeface="Akkurat Std" panose="020B0504020101020102" pitchFamily="34" charset="0"/>
                <a:ea typeface="+mn-ea"/>
                <a:cs typeface="Akkurat Std" panose="020B05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42B90"/>
                </a:solidFill>
                <a:latin typeface="Akkurat Std" panose="020B0504020101020102" pitchFamily="34" charset="0"/>
                <a:ea typeface="+mn-ea"/>
                <a:cs typeface="Akkurat Std" panose="020B05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42B90"/>
                </a:solidFill>
                <a:latin typeface="Akkurat Std" panose="020B0504020101020102" pitchFamily="34" charset="0"/>
                <a:ea typeface="+mn-ea"/>
                <a:cs typeface="Akkurat Std" panose="020B05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42B90"/>
                </a:solidFill>
                <a:latin typeface="Akkurat Std" panose="020B0504020101020102" pitchFamily="34" charset="0"/>
                <a:ea typeface="+mn-ea"/>
                <a:cs typeface="Akkurat Std" panose="020B05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42B90"/>
                </a:solidFill>
                <a:latin typeface="Akkurat Std" panose="020B0504020101020102" pitchFamily="34" charset="0"/>
                <a:ea typeface="+mn-ea"/>
                <a:cs typeface="Akkurat Std" panose="020B05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solidFill>
            </a:endParaRPr>
          </a:p>
          <a:p>
            <a:r>
              <a:rPr lang="en-US" dirty="0">
                <a:solidFill>
                  <a:schemeClr val="bg1"/>
                </a:solidFill>
              </a:rPr>
              <a:t>Cardiovascular diseases</a:t>
            </a:r>
          </a:p>
          <a:p>
            <a:r>
              <a:rPr lang="en-US" dirty="0">
                <a:solidFill>
                  <a:schemeClr val="bg1"/>
                </a:solidFill>
              </a:rPr>
              <a:t>Diabetes</a:t>
            </a:r>
          </a:p>
          <a:p>
            <a:r>
              <a:rPr lang="en-US" dirty="0">
                <a:solidFill>
                  <a:schemeClr val="bg1"/>
                </a:solidFill>
              </a:rPr>
              <a:t>Aging</a:t>
            </a:r>
          </a:p>
          <a:p>
            <a:r>
              <a:rPr lang="en-US" dirty="0" err="1">
                <a:solidFill>
                  <a:schemeClr val="bg1"/>
                </a:solidFill>
              </a:rPr>
              <a:t>nfections</a:t>
            </a:r>
            <a:endParaRPr lang="en-US" dirty="0">
              <a:solidFill>
                <a:schemeClr val="bg1"/>
              </a:solidFill>
            </a:endParaRPr>
          </a:p>
          <a:p>
            <a:r>
              <a:rPr lang="en-US" dirty="0">
                <a:solidFill>
                  <a:schemeClr val="bg1"/>
                </a:solidFill>
              </a:rPr>
              <a:t>Gut disorders</a:t>
            </a:r>
          </a:p>
        </p:txBody>
      </p:sp>
      <p:pic>
        <p:nvPicPr>
          <p:cNvPr id="7" name="Picture 2" descr="Image result for baker ruskinn logo">
            <a:extLst>
              <a:ext uri="{FF2B5EF4-FFF2-40B4-BE49-F238E27FC236}">
                <a16:creationId xmlns:a16="http://schemas.microsoft.com/office/drawing/2014/main" id="{DB7B31E2-7049-4317-9A33-F3119BE5A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830" y="5876923"/>
            <a:ext cx="2317115" cy="50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160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599EBAA-2A27-4148-8231-6410A5AC1326}"/>
              </a:ext>
            </a:extLst>
          </p:cNvPr>
          <p:cNvSpPr txBox="1">
            <a:spLocks/>
          </p:cNvSpPr>
          <p:nvPr/>
        </p:nvSpPr>
        <p:spPr>
          <a:xfrm>
            <a:off x="0" y="2857500"/>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Why is oxygen so important?</a:t>
            </a:r>
          </a:p>
        </p:txBody>
      </p:sp>
      <p:sp>
        <p:nvSpPr>
          <p:cNvPr id="5" name="Title 5">
            <a:extLst>
              <a:ext uri="{FF2B5EF4-FFF2-40B4-BE49-F238E27FC236}">
                <a16:creationId xmlns:a16="http://schemas.microsoft.com/office/drawing/2014/main" id="{3CA2CF1E-05AB-4F5C-BCBC-AA4250267399}"/>
              </a:ext>
            </a:extLst>
          </p:cNvPr>
          <p:cNvSpPr txBox="1">
            <a:spLocks/>
          </p:cNvSpPr>
          <p:nvPr/>
        </p:nvSpPr>
        <p:spPr>
          <a:xfrm>
            <a:off x="152400" y="3009900"/>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Why is oxygen so important?</a:t>
            </a:r>
          </a:p>
        </p:txBody>
      </p:sp>
      <p:sp>
        <p:nvSpPr>
          <p:cNvPr id="6" name="Title 5">
            <a:extLst>
              <a:ext uri="{FF2B5EF4-FFF2-40B4-BE49-F238E27FC236}">
                <a16:creationId xmlns:a16="http://schemas.microsoft.com/office/drawing/2014/main" id="{36D1BC88-AFF1-401D-9C5A-E6C1AA652A0A}"/>
              </a:ext>
            </a:extLst>
          </p:cNvPr>
          <p:cNvSpPr txBox="1">
            <a:spLocks/>
          </p:cNvSpPr>
          <p:nvPr/>
        </p:nvSpPr>
        <p:spPr>
          <a:xfrm>
            <a:off x="229850" y="2187941"/>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1">
                    <a:lumMod val="50000"/>
                  </a:schemeClr>
                </a:solidFill>
              </a:rPr>
              <a:t>Why is oxygen so important?</a:t>
            </a:r>
            <a:r>
              <a:rPr lang="en-US" dirty="0">
                <a:solidFill>
                  <a:schemeClr val="bg1"/>
                </a:solidFill>
              </a:rPr>
              <a:t>?</a:t>
            </a:r>
          </a:p>
        </p:txBody>
      </p:sp>
      <p:pic>
        <p:nvPicPr>
          <p:cNvPr id="2" name="Picture 1">
            <a:extLst>
              <a:ext uri="{FF2B5EF4-FFF2-40B4-BE49-F238E27FC236}">
                <a16:creationId xmlns:a16="http://schemas.microsoft.com/office/drawing/2014/main" id="{41130CCF-56F5-44C8-A32E-21F6BB43A3D5}"/>
              </a:ext>
            </a:extLst>
          </p:cNvPr>
          <p:cNvPicPr>
            <a:picLocks noChangeAspect="1"/>
          </p:cNvPicPr>
          <p:nvPr/>
        </p:nvPicPr>
        <p:blipFill>
          <a:blip r:embed="rId2"/>
          <a:stretch>
            <a:fillRect/>
          </a:stretch>
        </p:blipFill>
        <p:spPr>
          <a:xfrm>
            <a:off x="6481763" y="5861636"/>
            <a:ext cx="2296478" cy="503403"/>
          </a:xfrm>
          <a:prstGeom prst="rect">
            <a:avLst/>
          </a:prstGeom>
        </p:spPr>
      </p:pic>
    </p:spTree>
    <p:extLst>
      <p:ext uri="{BB962C8B-B14F-4D97-AF65-F5344CB8AC3E}">
        <p14:creationId xmlns:p14="http://schemas.microsoft.com/office/powerpoint/2010/main" val="3997879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4DCE36-F949-44B0-BC7F-04A1E3970D94}"/>
              </a:ext>
            </a:extLst>
          </p:cNvPr>
          <p:cNvSpPr txBox="1">
            <a:spLocks/>
          </p:cNvSpPr>
          <p:nvPr/>
        </p:nvSpPr>
        <p:spPr>
          <a:xfrm>
            <a:off x="184613" y="-192487"/>
            <a:ext cx="77724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50000"/>
                  </a:schemeClr>
                </a:solidFill>
              </a:rPr>
              <a:t>Oxygen regulates intracellular processes</a:t>
            </a:r>
          </a:p>
        </p:txBody>
      </p:sp>
      <p:sp>
        <p:nvSpPr>
          <p:cNvPr id="5" name="Content Placeholder 2">
            <a:extLst>
              <a:ext uri="{FF2B5EF4-FFF2-40B4-BE49-F238E27FC236}">
                <a16:creationId xmlns:a16="http://schemas.microsoft.com/office/drawing/2014/main" id="{BE0DE032-3DFD-4EFD-BFD9-908405F37D78}"/>
              </a:ext>
            </a:extLst>
          </p:cNvPr>
          <p:cNvSpPr txBox="1">
            <a:spLocks/>
          </p:cNvSpPr>
          <p:nvPr/>
        </p:nvSpPr>
        <p:spPr>
          <a:xfrm>
            <a:off x="184613" y="1564838"/>
            <a:ext cx="3429000" cy="4446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1">
                    <a:lumMod val="50000"/>
                  </a:schemeClr>
                </a:solidFill>
              </a:rPr>
              <a:t>Oxygen is a universal electron acceptor</a:t>
            </a:r>
          </a:p>
          <a:p>
            <a:endParaRPr lang="en-US" sz="2400" dirty="0">
              <a:solidFill>
                <a:schemeClr val="accent1">
                  <a:lumMod val="50000"/>
                </a:schemeClr>
              </a:solidFill>
            </a:endParaRPr>
          </a:p>
          <a:p>
            <a:pPr marL="457200" lvl="1" indent="0">
              <a:buNone/>
            </a:pPr>
            <a:endParaRPr lang="en-US" sz="2000" dirty="0">
              <a:solidFill>
                <a:schemeClr val="accent1">
                  <a:lumMod val="50000"/>
                </a:schemeClr>
              </a:solidFill>
            </a:endParaRPr>
          </a:p>
          <a:p>
            <a:pPr marL="0" indent="0">
              <a:buNone/>
            </a:pPr>
            <a:endParaRPr lang="en-US" sz="2400" dirty="0">
              <a:solidFill>
                <a:schemeClr val="accent1">
                  <a:lumMod val="50000"/>
                </a:schemeClr>
              </a:solidFill>
            </a:endParaRPr>
          </a:p>
          <a:p>
            <a:pPr marL="0" indent="0">
              <a:buNone/>
            </a:pPr>
            <a:r>
              <a:rPr lang="en-US" sz="2400" dirty="0">
                <a:solidFill>
                  <a:schemeClr val="accent1">
                    <a:lumMod val="50000"/>
                  </a:schemeClr>
                </a:solidFill>
              </a:rPr>
              <a:t>Hypoxia Response Pathways</a:t>
            </a:r>
          </a:p>
          <a:p>
            <a:pPr lvl="1"/>
            <a:r>
              <a:rPr lang="en-US" sz="2000" dirty="0">
                <a:solidFill>
                  <a:schemeClr val="accent1">
                    <a:lumMod val="50000"/>
                  </a:schemeClr>
                </a:solidFill>
              </a:rPr>
              <a:t>HIF, VHL, PHDs</a:t>
            </a:r>
          </a:p>
        </p:txBody>
      </p:sp>
      <p:cxnSp>
        <p:nvCxnSpPr>
          <p:cNvPr id="3" name="Straight Arrow Connector 2">
            <a:extLst>
              <a:ext uri="{FF2B5EF4-FFF2-40B4-BE49-F238E27FC236}">
                <a16:creationId xmlns:a16="http://schemas.microsoft.com/office/drawing/2014/main" id="{11A29D3D-4920-47DC-BE95-45C20D7F7A3C}"/>
              </a:ext>
            </a:extLst>
          </p:cNvPr>
          <p:cNvCxnSpPr>
            <a:cxnSpLocks/>
          </p:cNvCxnSpPr>
          <p:nvPr/>
        </p:nvCxnSpPr>
        <p:spPr>
          <a:xfrm>
            <a:off x="3613613" y="1828800"/>
            <a:ext cx="11676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8BEDAFB-26BE-482D-A1FB-40DA501A9AF1}"/>
              </a:ext>
            </a:extLst>
          </p:cNvPr>
          <p:cNvSpPr/>
          <p:nvPr/>
        </p:nvSpPr>
        <p:spPr>
          <a:xfrm>
            <a:off x="4869207" y="1584564"/>
            <a:ext cx="4090180" cy="769441"/>
          </a:xfrm>
          <a:prstGeom prst="rect">
            <a:avLst/>
          </a:prstGeom>
        </p:spPr>
        <p:txBody>
          <a:bodyPr wrap="square">
            <a:spAutoFit/>
          </a:bodyPr>
          <a:lstStyle/>
          <a:p>
            <a:r>
              <a:rPr lang="en-US" sz="2400" dirty="0">
                <a:solidFill>
                  <a:schemeClr val="accent1">
                    <a:lumMod val="50000"/>
                  </a:schemeClr>
                </a:solidFill>
              </a:rPr>
              <a:t>Intracellular </a:t>
            </a:r>
            <a:r>
              <a:rPr lang="en-US" sz="2400" dirty="0" err="1">
                <a:solidFill>
                  <a:schemeClr val="accent1">
                    <a:lumMod val="50000"/>
                  </a:schemeClr>
                </a:solidFill>
              </a:rPr>
              <a:t>bioenergenics</a:t>
            </a:r>
            <a:endParaRPr lang="en-US" sz="2400" dirty="0">
              <a:solidFill>
                <a:schemeClr val="accent1">
                  <a:lumMod val="50000"/>
                </a:schemeClr>
              </a:solidFill>
            </a:endParaRPr>
          </a:p>
          <a:p>
            <a:pPr lvl="1"/>
            <a:r>
              <a:rPr lang="en-US" sz="2000" dirty="0">
                <a:solidFill>
                  <a:schemeClr val="accent1">
                    <a:lumMod val="50000"/>
                  </a:schemeClr>
                </a:solidFill>
              </a:rPr>
              <a:t>e.g. ATP production</a:t>
            </a:r>
          </a:p>
        </p:txBody>
      </p:sp>
      <p:cxnSp>
        <p:nvCxnSpPr>
          <p:cNvPr id="8" name="Straight Arrow Connector 7">
            <a:extLst>
              <a:ext uri="{FF2B5EF4-FFF2-40B4-BE49-F238E27FC236}">
                <a16:creationId xmlns:a16="http://schemas.microsoft.com/office/drawing/2014/main" id="{CADE66CD-ACBD-4E58-95E0-746E64170567}"/>
              </a:ext>
            </a:extLst>
          </p:cNvPr>
          <p:cNvCxnSpPr>
            <a:cxnSpLocks/>
          </p:cNvCxnSpPr>
          <p:nvPr/>
        </p:nvCxnSpPr>
        <p:spPr>
          <a:xfrm>
            <a:off x="3185109" y="2309457"/>
            <a:ext cx="1089685" cy="769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1A45AE5-E826-4F56-BA0E-ED67F7863B11}"/>
              </a:ext>
            </a:extLst>
          </p:cNvPr>
          <p:cNvSpPr/>
          <p:nvPr/>
        </p:nvSpPr>
        <p:spPr>
          <a:xfrm>
            <a:off x="4412453" y="3059668"/>
            <a:ext cx="4668266" cy="461665"/>
          </a:xfrm>
          <a:prstGeom prst="rect">
            <a:avLst/>
          </a:prstGeom>
        </p:spPr>
        <p:txBody>
          <a:bodyPr wrap="none">
            <a:spAutoFit/>
          </a:bodyPr>
          <a:lstStyle/>
          <a:p>
            <a:r>
              <a:rPr lang="en-US" sz="2400" dirty="0">
                <a:solidFill>
                  <a:schemeClr val="accent1">
                    <a:lumMod val="50000"/>
                  </a:schemeClr>
                </a:solidFill>
              </a:rPr>
              <a:t>Reactive Oxygen Species (ROS)</a:t>
            </a:r>
          </a:p>
        </p:txBody>
      </p:sp>
      <p:cxnSp>
        <p:nvCxnSpPr>
          <p:cNvPr id="12" name="Straight Arrow Connector 11">
            <a:extLst>
              <a:ext uri="{FF2B5EF4-FFF2-40B4-BE49-F238E27FC236}">
                <a16:creationId xmlns:a16="http://schemas.microsoft.com/office/drawing/2014/main" id="{8D958418-BEBC-4A43-A71B-D049BC3C4E80}"/>
              </a:ext>
            </a:extLst>
          </p:cNvPr>
          <p:cNvCxnSpPr>
            <a:cxnSpLocks/>
          </p:cNvCxnSpPr>
          <p:nvPr/>
        </p:nvCxnSpPr>
        <p:spPr>
          <a:xfrm>
            <a:off x="1696004" y="2659559"/>
            <a:ext cx="0" cy="769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38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4DCE36-F949-44B0-BC7F-04A1E3970D94}"/>
              </a:ext>
            </a:extLst>
          </p:cNvPr>
          <p:cNvSpPr txBox="1">
            <a:spLocks/>
          </p:cNvSpPr>
          <p:nvPr/>
        </p:nvSpPr>
        <p:spPr>
          <a:xfrm>
            <a:off x="184613" y="-192487"/>
            <a:ext cx="77724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50000"/>
                  </a:schemeClr>
                </a:solidFill>
              </a:rPr>
              <a:t>Oxygen regulates intracellular processes</a:t>
            </a:r>
          </a:p>
        </p:txBody>
      </p:sp>
      <p:sp>
        <p:nvSpPr>
          <p:cNvPr id="5" name="Content Placeholder 2">
            <a:extLst>
              <a:ext uri="{FF2B5EF4-FFF2-40B4-BE49-F238E27FC236}">
                <a16:creationId xmlns:a16="http://schemas.microsoft.com/office/drawing/2014/main" id="{BE0DE032-3DFD-4EFD-BFD9-908405F37D78}"/>
              </a:ext>
            </a:extLst>
          </p:cNvPr>
          <p:cNvSpPr txBox="1">
            <a:spLocks/>
          </p:cNvSpPr>
          <p:nvPr/>
        </p:nvSpPr>
        <p:spPr>
          <a:xfrm>
            <a:off x="184613" y="1564838"/>
            <a:ext cx="3429000" cy="4446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1">
                    <a:lumMod val="50000"/>
                  </a:schemeClr>
                </a:solidFill>
              </a:rPr>
              <a:t>Oxygen is a universal electron acceptor</a:t>
            </a:r>
          </a:p>
          <a:p>
            <a:endParaRPr lang="en-US" sz="2400" dirty="0">
              <a:solidFill>
                <a:schemeClr val="accent1">
                  <a:lumMod val="50000"/>
                </a:schemeClr>
              </a:solidFill>
            </a:endParaRPr>
          </a:p>
          <a:p>
            <a:pPr marL="457200" lvl="1" indent="0">
              <a:buNone/>
            </a:pPr>
            <a:endParaRPr lang="en-US" sz="2000" dirty="0">
              <a:solidFill>
                <a:schemeClr val="accent1">
                  <a:lumMod val="50000"/>
                </a:schemeClr>
              </a:solidFill>
            </a:endParaRPr>
          </a:p>
          <a:p>
            <a:pPr marL="0" indent="0">
              <a:buNone/>
            </a:pPr>
            <a:endParaRPr lang="en-US" sz="2400" dirty="0">
              <a:solidFill>
                <a:schemeClr val="accent1">
                  <a:lumMod val="50000"/>
                </a:schemeClr>
              </a:solidFill>
            </a:endParaRPr>
          </a:p>
          <a:p>
            <a:pPr marL="0" indent="0">
              <a:buNone/>
            </a:pPr>
            <a:r>
              <a:rPr lang="en-US" sz="2400" dirty="0">
                <a:solidFill>
                  <a:schemeClr val="accent1">
                    <a:lumMod val="50000"/>
                  </a:schemeClr>
                </a:solidFill>
              </a:rPr>
              <a:t>Hypoxia Response Pathways</a:t>
            </a:r>
          </a:p>
          <a:p>
            <a:pPr lvl="1"/>
            <a:r>
              <a:rPr lang="en-US" sz="2000" dirty="0">
                <a:solidFill>
                  <a:schemeClr val="accent1">
                    <a:lumMod val="50000"/>
                  </a:schemeClr>
                </a:solidFill>
              </a:rPr>
              <a:t>HIF, VHL, PHDs</a:t>
            </a:r>
          </a:p>
        </p:txBody>
      </p:sp>
      <p:cxnSp>
        <p:nvCxnSpPr>
          <p:cNvPr id="3" name="Straight Arrow Connector 2">
            <a:extLst>
              <a:ext uri="{FF2B5EF4-FFF2-40B4-BE49-F238E27FC236}">
                <a16:creationId xmlns:a16="http://schemas.microsoft.com/office/drawing/2014/main" id="{11A29D3D-4920-47DC-BE95-45C20D7F7A3C}"/>
              </a:ext>
            </a:extLst>
          </p:cNvPr>
          <p:cNvCxnSpPr>
            <a:cxnSpLocks/>
          </p:cNvCxnSpPr>
          <p:nvPr/>
        </p:nvCxnSpPr>
        <p:spPr>
          <a:xfrm>
            <a:off x="3613613" y="1828800"/>
            <a:ext cx="11676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8BEDAFB-26BE-482D-A1FB-40DA501A9AF1}"/>
              </a:ext>
            </a:extLst>
          </p:cNvPr>
          <p:cNvSpPr/>
          <p:nvPr/>
        </p:nvSpPr>
        <p:spPr>
          <a:xfrm>
            <a:off x="4869207" y="1584564"/>
            <a:ext cx="4090180" cy="769441"/>
          </a:xfrm>
          <a:prstGeom prst="rect">
            <a:avLst/>
          </a:prstGeom>
        </p:spPr>
        <p:txBody>
          <a:bodyPr wrap="square">
            <a:spAutoFit/>
          </a:bodyPr>
          <a:lstStyle/>
          <a:p>
            <a:r>
              <a:rPr lang="en-US" sz="2400" dirty="0">
                <a:solidFill>
                  <a:schemeClr val="accent1">
                    <a:lumMod val="50000"/>
                  </a:schemeClr>
                </a:solidFill>
              </a:rPr>
              <a:t>Intracellular </a:t>
            </a:r>
            <a:r>
              <a:rPr lang="en-US" sz="2400" dirty="0" err="1">
                <a:solidFill>
                  <a:schemeClr val="accent1">
                    <a:lumMod val="50000"/>
                  </a:schemeClr>
                </a:solidFill>
              </a:rPr>
              <a:t>bioenergenics</a:t>
            </a:r>
            <a:endParaRPr lang="en-US" sz="2400" dirty="0">
              <a:solidFill>
                <a:schemeClr val="accent1">
                  <a:lumMod val="50000"/>
                </a:schemeClr>
              </a:solidFill>
            </a:endParaRPr>
          </a:p>
          <a:p>
            <a:pPr lvl="1"/>
            <a:r>
              <a:rPr lang="en-US" sz="2000" dirty="0">
                <a:solidFill>
                  <a:schemeClr val="accent1">
                    <a:lumMod val="50000"/>
                  </a:schemeClr>
                </a:solidFill>
              </a:rPr>
              <a:t>e.g. ATP production</a:t>
            </a:r>
          </a:p>
        </p:txBody>
      </p:sp>
      <p:cxnSp>
        <p:nvCxnSpPr>
          <p:cNvPr id="8" name="Straight Arrow Connector 7">
            <a:extLst>
              <a:ext uri="{FF2B5EF4-FFF2-40B4-BE49-F238E27FC236}">
                <a16:creationId xmlns:a16="http://schemas.microsoft.com/office/drawing/2014/main" id="{CADE66CD-ACBD-4E58-95E0-746E64170567}"/>
              </a:ext>
            </a:extLst>
          </p:cNvPr>
          <p:cNvCxnSpPr>
            <a:cxnSpLocks/>
          </p:cNvCxnSpPr>
          <p:nvPr/>
        </p:nvCxnSpPr>
        <p:spPr>
          <a:xfrm>
            <a:off x="3185109" y="2309457"/>
            <a:ext cx="1089685" cy="769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1A45AE5-E826-4F56-BA0E-ED67F7863B11}"/>
              </a:ext>
            </a:extLst>
          </p:cNvPr>
          <p:cNvSpPr/>
          <p:nvPr/>
        </p:nvSpPr>
        <p:spPr>
          <a:xfrm>
            <a:off x="4412453" y="3059668"/>
            <a:ext cx="4668266" cy="461665"/>
          </a:xfrm>
          <a:prstGeom prst="rect">
            <a:avLst/>
          </a:prstGeom>
        </p:spPr>
        <p:txBody>
          <a:bodyPr wrap="none">
            <a:spAutoFit/>
          </a:bodyPr>
          <a:lstStyle/>
          <a:p>
            <a:r>
              <a:rPr lang="en-US" sz="2400" dirty="0">
                <a:solidFill>
                  <a:schemeClr val="accent1">
                    <a:lumMod val="50000"/>
                  </a:schemeClr>
                </a:solidFill>
              </a:rPr>
              <a:t>Reactive Oxygen Species (ROS)</a:t>
            </a:r>
          </a:p>
        </p:txBody>
      </p:sp>
      <p:cxnSp>
        <p:nvCxnSpPr>
          <p:cNvPr id="12" name="Straight Arrow Connector 11">
            <a:extLst>
              <a:ext uri="{FF2B5EF4-FFF2-40B4-BE49-F238E27FC236}">
                <a16:creationId xmlns:a16="http://schemas.microsoft.com/office/drawing/2014/main" id="{8D958418-BEBC-4A43-A71B-D049BC3C4E80}"/>
              </a:ext>
            </a:extLst>
          </p:cNvPr>
          <p:cNvCxnSpPr>
            <a:cxnSpLocks/>
          </p:cNvCxnSpPr>
          <p:nvPr/>
        </p:nvCxnSpPr>
        <p:spPr>
          <a:xfrm>
            <a:off x="1696004" y="2659559"/>
            <a:ext cx="0" cy="769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61416ED-D50C-44BA-BD67-3C4F8F424963}"/>
              </a:ext>
            </a:extLst>
          </p:cNvPr>
          <p:cNvGrpSpPr/>
          <p:nvPr/>
        </p:nvGrpSpPr>
        <p:grpSpPr>
          <a:xfrm rot="20624415">
            <a:off x="1070161" y="2230507"/>
            <a:ext cx="7598092" cy="2119985"/>
            <a:chOff x="900333" y="1969283"/>
            <a:chExt cx="7598092" cy="2119985"/>
          </a:xfrm>
        </p:grpSpPr>
        <p:sp>
          <p:nvSpPr>
            <p:cNvPr id="6" name="Rectangle 5">
              <a:extLst>
                <a:ext uri="{FF2B5EF4-FFF2-40B4-BE49-F238E27FC236}">
                  <a16:creationId xmlns:a16="http://schemas.microsoft.com/office/drawing/2014/main" id="{BA7A49CB-AAF2-4FEF-8D16-FC95BBDBFDA2}"/>
                </a:ext>
              </a:extLst>
            </p:cNvPr>
            <p:cNvSpPr/>
            <p:nvPr/>
          </p:nvSpPr>
          <p:spPr>
            <a:xfrm>
              <a:off x="900333" y="1969283"/>
              <a:ext cx="7134104" cy="2119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BEC789AE-6137-479F-8632-DE7D0BD66698}"/>
                </a:ext>
              </a:extLst>
            </p:cNvPr>
            <p:cNvSpPr txBox="1"/>
            <p:nvPr/>
          </p:nvSpPr>
          <p:spPr>
            <a:xfrm rot="21581942" flipH="1">
              <a:off x="1155090" y="2071052"/>
              <a:ext cx="7343335" cy="1938992"/>
            </a:xfrm>
            <a:prstGeom prst="rect">
              <a:avLst/>
            </a:prstGeom>
            <a:noFill/>
          </p:spPr>
          <p:txBody>
            <a:bodyPr wrap="square" rtlCol="0">
              <a:spAutoFit/>
            </a:bodyPr>
            <a:lstStyle/>
            <a:p>
              <a:r>
                <a:rPr lang="en-GB" sz="4000" dirty="0"/>
                <a:t>THESE CAN ONLY OCCUR CORRECTLY IN PHYSIOLOGICAL OXYGEN</a:t>
              </a:r>
            </a:p>
          </p:txBody>
        </p:sp>
      </p:grpSp>
    </p:spTree>
    <p:extLst>
      <p:ext uri="{BB962C8B-B14F-4D97-AF65-F5344CB8AC3E}">
        <p14:creationId xmlns:p14="http://schemas.microsoft.com/office/powerpoint/2010/main" val="15655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8DF6FD-C64F-48A4-8A36-E872D618F781}"/>
              </a:ext>
            </a:extLst>
          </p:cNvPr>
          <p:cNvSpPr txBox="1">
            <a:spLocks/>
          </p:cNvSpPr>
          <p:nvPr/>
        </p:nvSpPr>
        <p:spPr>
          <a:xfrm>
            <a:off x="184613" y="-232245"/>
            <a:ext cx="77724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50000"/>
                  </a:schemeClr>
                </a:solidFill>
              </a:rPr>
              <a:t>Oxygen regulates intracellular processes</a:t>
            </a:r>
          </a:p>
        </p:txBody>
      </p:sp>
      <p:sp>
        <p:nvSpPr>
          <p:cNvPr id="4" name="TextBox 3">
            <a:extLst>
              <a:ext uri="{FF2B5EF4-FFF2-40B4-BE49-F238E27FC236}">
                <a16:creationId xmlns:a16="http://schemas.microsoft.com/office/drawing/2014/main" id="{961E23FB-F02B-4D73-A8A5-AD49383FF8A1}"/>
              </a:ext>
            </a:extLst>
          </p:cNvPr>
          <p:cNvSpPr txBox="1"/>
          <p:nvPr/>
        </p:nvSpPr>
        <p:spPr>
          <a:xfrm>
            <a:off x="599607" y="1678898"/>
            <a:ext cx="6670416" cy="4031873"/>
          </a:xfrm>
          <a:prstGeom prst="rect">
            <a:avLst/>
          </a:prstGeom>
          <a:noFill/>
        </p:spPr>
        <p:txBody>
          <a:bodyPr wrap="none" rtlCol="0">
            <a:spAutoFit/>
          </a:bodyPr>
          <a:lstStyle/>
          <a:p>
            <a:r>
              <a:rPr lang="en-GB" sz="2000" b="1" dirty="0">
                <a:solidFill>
                  <a:schemeClr val="accent1">
                    <a:lumMod val="50000"/>
                  </a:schemeClr>
                </a:solidFill>
              </a:rPr>
              <a:t>Too little </a:t>
            </a:r>
          </a:p>
          <a:p>
            <a:endParaRPr lang="en-GB" sz="2000" b="1" dirty="0">
              <a:solidFill>
                <a:schemeClr val="accent1">
                  <a:lumMod val="50000"/>
                </a:schemeClr>
              </a:solidFill>
            </a:endParaRPr>
          </a:p>
          <a:p>
            <a:r>
              <a:rPr lang="en-GB" sz="2000" b="1" dirty="0">
                <a:solidFill>
                  <a:schemeClr val="accent1">
                    <a:lumMod val="50000"/>
                  </a:schemeClr>
                </a:solidFill>
              </a:rPr>
              <a:t>	- lack of energy production</a:t>
            </a:r>
          </a:p>
          <a:p>
            <a:r>
              <a:rPr lang="en-GB" sz="2000" b="1" dirty="0">
                <a:solidFill>
                  <a:schemeClr val="accent1">
                    <a:lumMod val="50000"/>
                  </a:schemeClr>
                </a:solidFill>
              </a:rPr>
              <a:t>	   - upregulation of glycolysis</a:t>
            </a:r>
          </a:p>
          <a:p>
            <a:r>
              <a:rPr lang="en-GB" sz="2000" b="1" dirty="0">
                <a:solidFill>
                  <a:schemeClr val="accent1">
                    <a:lumMod val="50000"/>
                  </a:schemeClr>
                </a:solidFill>
              </a:rPr>
              <a:t>	       - increased ventilation and cardiac output</a:t>
            </a:r>
          </a:p>
          <a:p>
            <a:r>
              <a:rPr lang="en-GB" sz="2000" b="1" dirty="0">
                <a:solidFill>
                  <a:schemeClr val="accent1">
                    <a:lumMod val="50000"/>
                  </a:schemeClr>
                </a:solidFill>
              </a:rPr>
              <a:t>	          - increased vascularization</a:t>
            </a:r>
          </a:p>
          <a:p>
            <a:r>
              <a:rPr lang="en-GB" sz="2000" b="1" dirty="0">
                <a:solidFill>
                  <a:schemeClr val="accent1">
                    <a:lumMod val="50000"/>
                  </a:schemeClr>
                </a:solidFill>
              </a:rPr>
              <a:t>	             - tumour growth and metastasis</a:t>
            </a:r>
          </a:p>
          <a:p>
            <a:r>
              <a:rPr lang="en-GB" sz="2000" b="1" dirty="0">
                <a:solidFill>
                  <a:schemeClr val="accent1">
                    <a:lumMod val="50000"/>
                  </a:schemeClr>
                </a:solidFill>
              </a:rPr>
              <a:t>	                - myocardial, cerebral ischemia</a:t>
            </a:r>
          </a:p>
          <a:p>
            <a:r>
              <a:rPr lang="en-GB" sz="2000" b="1" dirty="0">
                <a:solidFill>
                  <a:schemeClr val="accent1">
                    <a:lumMod val="50000"/>
                  </a:schemeClr>
                </a:solidFill>
              </a:rPr>
              <a:t>	                    - aberrant ROS production </a:t>
            </a:r>
          </a:p>
          <a:p>
            <a:r>
              <a:rPr lang="en-GB" sz="2000" b="1" dirty="0">
                <a:solidFill>
                  <a:schemeClr val="accent1">
                    <a:lumMod val="50000"/>
                  </a:schemeClr>
                </a:solidFill>
              </a:rPr>
              <a:t>                                   (increased in cancer cells at</a:t>
            </a:r>
          </a:p>
          <a:p>
            <a:r>
              <a:rPr lang="en-GB" sz="2000" b="1" dirty="0">
                <a:solidFill>
                  <a:schemeClr val="accent1">
                    <a:lumMod val="50000"/>
                  </a:schemeClr>
                </a:solidFill>
              </a:rPr>
              <a:t>	                       mitochondrial complex III)</a:t>
            </a:r>
          </a:p>
          <a:p>
            <a:endParaRPr lang="en-GB" dirty="0"/>
          </a:p>
          <a:p>
            <a:endParaRPr lang="en-GB" dirty="0"/>
          </a:p>
        </p:txBody>
      </p:sp>
    </p:spTree>
    <p:extLst>
      <p:ext uri="{BB962C8B-B14F-4D97-AF65-F5344CB8AC3E}">
        <p14:creationId xmlns:p14="http://schemas.microsoft.com/office/powerpoint/2010/main" val="2265561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8DF6FD-C64F-48A4-8A36-E872D618F781}"/>
              </a:ext>
            </a:extLst>
          </p:cNvPr>
          <p:cNvSpPr txBox="1">
            <a:spLocks/>
          </p:cNvSpPr>
          <p:nvPr/>
        </p:nvSpPr>
        <p:spPr>
          <a:xfrm>
            <a:off x="197865" y="-274604"/>
            <a:ext cx="77724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50000"/>
                  </a:schemeClr>
                </a:solidFill>
              </a:rPr>
              <a:t>Oxygen regulates intracellular processes</a:t>
            </a:r>
          </a:p>
        </p:txBody>
      </p:sp>
      <p:sp>
        <p:nvSpPr>
          <p:cNvPr id="4" name="TextBox 3">
            <a:extLst>
              <a:ext uri="{FF2B5EF4-FFF2-40B4-BE49-F238E27FC236}">
                <a16:creationId xmlns:a16="http://schemas.microsoft.com/office/drawing/2014/main" id="{961E23FB-F02B-4D73-A8A5-AD49383FF8A1}"/>
              </a:ext>
            </a:extLst>
          </p:cNvPr>
          <p:cNvSpPr txBox="1"/>
          <p:nvPr/>
        </p:nvSpPr>
        <p:spPr>
          <a:xfrm>
            <a:off x="599607" y="1678898"/>
            <a:ext cx="6471643" cy="2800767"/>
          </a:xfrm>
          <a:prstGeom prst="rect">
            <a:avLst/>
          </a:prstGeom>
          <a:noFill/>
        </p:spPr>
        <p:txBody>
          <a:bodyPr wrap="none" rtlCol="0">
            <a:spAutoFit/>
          </a:bodyPr>
          <a:lstStyle/>
          <a:p>
            <a:r>
              <a:rPr lang="en-GB" sz="2000" b="1" dirty="0">
                <a:solidFill>
                  <a:schemeClr val="accent1">
                    <a:lumMod val="50000"/>
                  </a:schemeClr>
                </a:solidFill>
              </a:rPr>
              <a:t>Too much (</a:t>
            </a:r>
            <a:r>
              <a:rPr lang="en-GB" sz="2000" b="1" dirty="0" err="1">
                <a:solidFill>
                  <a:schemeClr val="accent1">
                    <a:lumMod val="50000"/>
                  </a:schemeClr>
                </a:solidFill>
              </a:rPr>
              <a:t>ie</a:t>
            </a:r>
            <a:r>
              <a:rPr lang="en-GB" sz="2000" b="1" dirty="0">
                <a:solidFill>
                  <a:schemeClr val="accent1">
                    <a:lumMod val="50000"/>
                  </a:schemeClr>
                </a:solidFill>
              </a:rPr>
              <a:t> 21%)</a:t>
            </a:r>
          </a:p>
          <a:p>
            <a:endParaRPr lang="en-GB" sz="2000" b="1" dirty="0">
              <a:solidFill>
                <a:schemeClr val="accent1">
                  <a:lumMod val="50000"/>
                </a:schemeClr>
              </a:solidFill>
            </a:endParaRPr>
          </a:p>
          <a:p>
            <a:r>
              <a:rPr lang="en-GB" sz="2000" b="1" dirty="0">
                <a:solidFill>
                  <a:schemeClr val="accent1">
                    <a:lumMod val="50000"/>
                  </a:schemeClr>
                </a:solidFill>
              </a:rPr>
              <a:t>	- increased ROS production</a:t>
            </a:r>
          </a:p>
          <a:p>
            <a:r>
              <a:rPr lang="en-GB" sz="2000" b="1" dirty="0">
                <a:solidFill>
                  <a:schemeClr val="accent1">
                    <a:lumMod val="50000"/>
                  </a:schemeClr>
                </a:solidFill>
              </a:rPr>
              <a:t>	     - cellular damage (lipid oxidation)</a:t>
            </a:r>
          </a:p>
          <a:p>
            <a:r>
              <a:rPr lang="en-GB" sz="2000" b="1" dirty="0">
                <a:solidFill>
                  <a:schemeClr val="accent1">
                    <a:lumMod val="50000"/>
                  </a:schemeClr>
                </a:solidFill>
              </a:rPr>
              <a:t>	           - enzyme inactivation</a:t>
            </a:r>
          </a:p>
          <a:p>
            <a:r>
              <a:rPr lang="en-GB" sz="2000" b="1" dirty="0">
                <a:solidFill>
                  <a:schemeClr val="accent1">
                    <a:lumMod val="50000"/>
                  </a:schemeClr>
                </a:solidFill>
              </a:rPr>
              <a:t>		  - protein and nucleic acid oxidation</a:t>
            </a:r>
          </a:p>
          <a:p>
            <a:r>
              <a:rPr lang="en-GB" sz="2000" b="1" dirty="0">
                <a:solidFill>
                  <a:schemeClr val="accent1">
                    <a:lumMod val="50000"/>
                  </a:schemeClr>
                </a:solidFill>
              </a:rPr>
              <a:t>		        - cell death</a:t>
            </a:r>
          </a:p>
          <a:p>
            <a:endParaRPr lang="en-GB" dirty="0"/>
          </a:p>
          <a:p>
            <a:endParaRPr lang="en-GB" dirty="0"/>
          </a:p>
        </p:txBody>
      </p:sp>
      <p:pic>
        <p:nvPicPr>
          <p:cNvPr id="5" name="Picture 4">
            <a:extLst>
              <a:ext uri="{FF2B5EF4-FFF2-40B4-BE49-F238E27FC236}">
                <a16:creationId xmlns:a16="http://schemas.microsoft.com/office/drawing/2014/main" id="{60BF23AE-6E74-4F04-91CA-6EC0191CC0D5}"/>
              </a:ext>
            </a:extLst>
          </p:cNvPr>
          <p:cNvPicPr>
            <a:picLocks noChangeAspect="1"/>
          </p:cNvPicPr>
          <p:nvPr/>
        </p:nvPicPr>
        <p:blipFill>
          <a:blip r:embed="rId2"/>
          <a:stretch>
            <a:fillRect/>
          </a:stretch>
        </p:blipFill>
        <p:spPr>
          <a:xfrm>
            <a:off x="6555387" y="5861667"/>
            <a:ext cx="2281237" cy="500063"/>
          </a:xfrm>
          <a:prstGeom prst="rect">
            <a:avLst/>
          </a:prstGeom>
        </p:spPr>
      </p:pic>
    </p:spTree>
    <p:extLst>
      <p:ext uri="{BB962C8B-B14F-4D97-AF65-F5344CB8AC3E}">
        <p14:creationId xmlns:p14="http://schemas.microsoft.com/office/powerpoint/2010/main" val="90886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4DCE36-F949-44B0-BC7F-04A1E3970D94}"/>
              </a:ext>
            </a:extLst>
          </p:cNvPr>
          <p:cNvSpPr txBox="1">
            <a:spLocks/>
          </p:cNvSpPr>
          <p:nvPr/>
        </p:nvSpPr>
        <p:spPr>
          <a:xfrm>
            <a:off x="184613" y="-177859"/>
            <a:ext cx="77724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50000"/>
                  </a:schemeClr>
                </a:solidFill>
              </a:rPr>
              <a:t>Oxygen regulates intracellular processes</a:t>
            </a:r>
          </a:p>
        </p:txBody>
      </p:sp>
      <p:pic>
        <p:nvPicPr>
          <p:cNvPr id="6" name="Picture 5">
            <a:extLst>
              <a:ext uri="{FF2B5EF4-FFF2-40B4-BE49-F238E27FC236}">
                <a16:creationId xmlns:a16="http://schemas.microsoft.com/office/drawing/2014/main" id="{87AB0B87-C331-473B-9957-C32383717B77}"/>
              </a:ext>
            </a:extLst>
          </p:cNvPr>
          <p:cNvPicPr>
            <a:picLocks noChangeAspect="1"/>
          </p:cNvPicPr>
          <p:nvPr/>
        </p:nvPicPr>
        <p:blipFill rotWithShape="1">
          <a:blip r:embed="rId2">
            <a:extLst>
              <a:ext uri="{28A0092B-C50C-407E-A947-70E740481C1C}">
                <a14:useLocalDpi xmlns:a14="http://schemas.microsoft.com/office/drawing/2010/main" val="0"/>
              </a:ext>
            </a:extLst>
          </a:blip>
          <a:srcRect r="3241"/>
          <a:stretch/>
        </p:blipFill>
        <p:spPr>
          <a:xfrm>
            <a:off x="184614" y="1724797"/>
            <a:ext cx="8766988" cy="3761604"/>
          </a:xfrm>
          <a:prstGeom prst="rect">
            <a:avLst/>
          </a:prstGeom>
        </p:spPr>
      </p:pic>
    </p:spTree>
    <p:extLst>
      <p:ext uri="{BB962C8B-B14F-4D97-AF65-F5344CB8AC3E}">
        <p14:creationId xmlns:p14="http://schemas.microsoft.com/office/powerpoint/2010/main" val="291668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4DCE36-F949-44B0-BC7F-04A1E3970D94}"/>
              </a:ext>
            </a:extLst>
          </p:cNvPr>
          <p:cNvSpPr txBox="1">
            <a:spLocks/>
          </p:cNvSpPr>
          <p:nvPr/>
        </p:nvSpPr>
        <p:spPr>
          <a:xfrm>
            <a:off x="184613" y="-177859"/>
            <a:ext cx="77724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50000"/>
                  </a:schemeClr>
                </a:solidFill>
              </a:rPr>
              <a:t>Oxygen regulates intracellular processes</a:t>
            </a:r>
          </a:p>
        </p:txBody>
      </p:sp>
      <p:sp>
        <p:nvSpPr>
          <p:cNvPr id="8" name="Rectangle 7">
            <a:extLst>
              <a:ext uri="{FF2B5EF4-FFF2-40B4-BE49-F238E27FC236}">
                <a16:creationId xmlns:a16="http://schemas.microsoft.com/office/drawing/2014/main" id="{8CF0319A-05D2-4417-9AF4-411769E77D5C}"/>
              </a:ext>
            </a:extLst>
          </p:cNvPr>
          <p:cNvSpPr/>
          <p:nvPr/>
        </p:nvSpPr>
        <p:spPr>
          <a:xfrm>
            <a:off x="1181688" y="1655364"/>
            <a:ext cx="6569611" cy="3293209"/>
          </a:xfrm>
          <a:prstGeom prst="rect">
            <a:avLst/>
          </a:prstGeom>
          <a:solidFill>
            <a:schemeClr val="bg1"/>
          </a:solidFill>
        </p:spPr>
        <p:txBody>
          <a:bodyPr wrap="square">
            <a:spAutoFit/>
          </a:bodyPr>
          <a:lstStyle/>
          <a:p>
            <a:pPr algn="just"/>
            <a:r>
              <a:rPr lang="en-US" sz="2000" dirty="0">
                <a:solidFill>
                  <a:srgbClr val="333333"/>
                </a:solidFill>
                <a:latin typeface="Arial" panose="020B0604020202020204" pitchFamily="34" charset="0"/>
              </a:rPr>
              <a:t>Magdalen Fellow </a:t>
            </a:r>
            <a:r>
              <a:rPr lang="en-US" sz="2000" dirty="0">
                <a:latin typeface="Arial" panose="020B0604020202020204" pitchFamily="34" charset="0"/>
                <a:hlinkClick r:id="rId2">
                  <a:extLst>
                    <a:ext uri="{A12FA001-AC4F-418D-AE19-62706E023703}">
                      <ahyp:hlinkClr xmlns:ahyp="http://schemas.microsoft.com/office/drawing/2018/hyperlinkcolor" val="tx"/>
                    </a:ext>
                  </a:extLst>
                </a:hlinkClick>
              </a:rPr>
              <a:t>Professor Sir Peter Ratcliffe</a:t>
            </a:r>
            <a:r>
              <a:rPr lang="en-US" sz="2000" dirty="0">
                <a:latin typeface="Arial" panose="020B0604020202020204" pitchFamily="34" charset="0"/>
              </a:rPr>
              <a:t> has won the </a:t>
            </a:r>
            <a:r>
              <a:rPr lang="en-US" sz="2800" dirty="0">
                <a:latin typeface="Arial" panose="020B0604020202020204" pitchFamily="34" charset="0"/>
                <a:hlinkClick r:id="rId3">
                  <a:extLst>
                    <a:ext uri="{A12FA001-AC4F-418D-AE19-62706E023703}">
                      <ahyp:hlinkClr xmlns:ahyp="http://schemas.microsoft.com/office/drawing/2018/hyperlinkcolor" val="tx"/>
                    </a:ext>
                  </a:extLst>
                </a:hlinkClick>
              </a:rPr>
              <a:t>Massry Prize</a:t>
            </a:r>
            <a:r>
              <a:rPr lang="en-US" sz="2800" dirty="0">
                <a:latin typeface="Arial" panose="020B0604020202020204" pitchFamily="34" charset="0"/>
              </a:rPr>
              <a:t> </a:t>
            </a:r>
            <a:r>
              <a:rPr lang="en-US" sz="2000" dirty="0">
                <a:latin typeface="Arial" panose="020B0604020202020204" pitchFamily="34" charset="0"/>
              </a:rPr>
              <a:t>for his elucidation of cellular oxygen sensing pathways and the implications for medicine. Sir Peter is </a:t>
            </a:r>
            <a:r>
              <a:rPr lang="en-US" sz="2000" dirty="0">
                <a:solidFill>
                  <a:srgbClr val="333333"/>
                </a:solidFill>
                <a:latin typeface="Arial" panose="020B0604020202020204" pitchFamily="34" charset="0"/>
              </a:rPr>
              <a:t>currently Director of the Target Discovery Institute, and a Member of the Ludwig Institute for Cancer Research. He is a Fellow of the Royal Society and the Academy of Medical Sciences and is an honorary member of the American Academy of Arts and Sciences. In the 2014 New Year’s </a:t>
            </a:r>
            <a:r>
              <a:rPr lang="en-US" sz="2000" dirty="0" err="1">
                <a:solidFill>
                  <a:srgbClr val="333333"/>
                </a:solidFill>
                <a:latin typeface="Arial" panose="020B0604020202020204" pitchFamily="34" charset="0"/>
              </a:rPr>
              <a:t>Honours</a:t>
            </a:r>
            <a:r>
              <a:rPr lang="en-US" sz="2000" dirty="0">
                <a:solidFill>
                  <a:srgbClr val="333333"/>
                </a:solidFill>
                <a:latin typeface="Arial" panose="020B0604020202020204" pitchFamily="34" charset="0"/>
              </a:rPr>
              <a:t> List, he was knighted for services to clinical medicine</a:t>
            </a:r>
            <a:endParaRPr lang="en-FI" sz="2000" dirty="0"/>
          </a:p>
        </p:txBody>
      </p:sp>
    </p:spTree>
    <p:extLst>
      <p:ext uri="{BB962C8B-B14F-4D97-AF65-F5344CB8AC3E}">
        <p14:creationId xmlns:p14="http://schemas.microsoft.com/office/powerpoint/2010/main" val="3541305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8F55CE-6141-4C5F-AD47-D24DE70EFAA4}"/>
              </a:ext>
            </a:extLst>
          </p:cNvPr>
          <p:cNvSpPr txBox="1">
            <a:spLocks/>
          </p:cNvSpPr>
          <p:nvPr/>
        </p:nvSpPr>
        <p:spPr>
          <a:xfrm>
            <a:off x="230981" y="-241847"/>
            <a:ext cx="77724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50000"/>
                  </a:schemeClr>
                </a:solidFill>
              </a:rPr>
              <a:t>Consequences of altering O</a:t>
            </a:r>
            <a:r>
              <a:rPr lang="en-US" sz="3200" baseline="-25000" dirty="0">
                <a:solidFill>
                  <a:schemeClr val="accent1">
                    <a:lumMod val="50000"/>
                  </a:schemeClr>
                </a:solidFill>
              </a:rPr>
              <a:t>2</a:t>
            </a:r>
            <a:r>
              <a:rPr lang="en-US" sz="3200" dirty="0">
                <a:solidFill>
                  <a:schemeClr val="accent1">
                    <a:lumMod val="50000"/>
                  </a:schemeClr>
                </a:solidFill>
              </a:rPr>
              <a:t> levels</a:t>
            </a:r>
          </a:p>
        </p:txBody>
      </p:sp>
      <p:pic>
        <p:nvPicPr>
          <p:cNvPr id="5" name="Picture 2">
            <a:extLst>
              <a:ext uri="{FF2B5EF4-FFF2-40B4-BE49-F238E27FC236}">
                <a16:creationId xmlns:a16="http://schemas.microsoft.com/office/drawing/2014/main" id="{9B74D28D-BE16-48B2-8C2F-75E4EA4A8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13" y="721272"/>
            <a:ext cx="6769100" cy="523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58CF7B99-96B8-4ABF-838B-3F61D0FEBCEF}"/>
              </a:ext>
            </a:extLst>
          </p:cNvPr>
          <p:cNvPicPr>
            <a:picLocks noChangeAspect="1"/>
          </p:cNvPicPr>
          <p:nvPr/>
        </p:nvPicPr>
        <p:blipFill>
          <a:blip r:embed="rId3"/>
          <a:stretch>
            <a:fillRect/>
          </a:stretch>
        </p:blipFill>
        <p:spPr>
          <a:xfrm>
            <a:off x="6862763" y="5890607"/>
            <a:ext cx="2281237" cy="500063"/>
          </a:xfrm>
          <a:prstGeom prst="rect">
            <a:avLst/>
          </a:prstGeom>
        </p:spPr>
      </p:pic>
    </p:spTree>
    <p:extLst>
      <p:ext uri="{BB962C8B-B14F-4D97-AF65-F5344CB8AC3E}">
        <p14:creationId xmlns:p14="http://schemas.microsoft.com/office/powerpoint/2010/main" val="797680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08C432-70C3-4DA7-84CC-EA222F3DB64E}"/>
              </a:ext>
            </a:extLst>
          </p:cNvPr>
          <p:cNvPicPr>
            <a:picLocks noChangeAspect="1"/>
          </p:cNvPicPr>
          <p:nvPr/>
        </p:nvPicPr>
        <p:blipFill>
          <a:blip r:embed="rId2"/>
          <a:stretch>
            <a:fillRect/>
          </a:stretch>
        </p:blipFill>
        <p:spPr>
          <a:xfrm>
            <a:off x="6555387" y="5861667"/>
            <a:ext cx="2281237" cy="500063"/>
          </a:xfrm>
          <a:prstGeom prst="rect">
            <a:avLst/>
          </a:prstGeom>
        </p:spPr>
      </p:pic>
      <p:pic>
        <p:nvPicPr>
          <p:cNvPr id="10" name="Picture 4">
            <a:extLst>
              <a:ext uri="{FF2B5EF4-FFF2-40B4-BE49-F238E27FC236}">
                <a16:creationId xmlns:a16="http://schemas.microsoft.com/office/drawing/2014/main" id="{E7964D14-4100-44F8-8817-4030A9C97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21400" cy="193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extLst>
              <a:ext uri="{FF2B5EF4-FFF2-40B4-BE49-F238E27FC236}">
                <a16:creationId xmlns:a16="http://schemas.microsoft.com/office/drawing/2014/main" id="{43219BF3-47B7-4DDE-B8AF-0DC80F6D6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32" y="-4762"/>
            <a:ext cx="1956178" cy="224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34FB1CAE-F10F-483D-B8E3-65ADA4617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60626"/>
            <a:ext cx="8229600" cy="231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3">
            <a:extLst>
              <a:ext uri="{FF2B5EF4-FFF2-40B4-BE49-F238E27FC236}">
                <a16:creationId xmlns:a16="http://schemas.microsoft.com/office/drawing/2014/main" id="{547B375F-9C12-4284-8529-F6077DDC8315}"/>
              </a:ext>
            </a:extLst>
          </p:cNvPr>
          <p:cNvSpPr txBox="1">
            <a:spLocks noChangeArrowheads="1"/>
          </p:cNvSpPr>
          <p:nvPr/>
        </p:nvSpPr>
        <p:spPr>
          <a:xfrm>
            <a:off x="647256" y="4779963"/>
            <a:ext cx="7848600"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2060"/>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80000"/>
              </a:lnSpc>
              <a:buFontTx/>
              <a:buNone/>
            </a:pPr>
            <a:endParaRPr lang="en-US" sz="2000" dirty="0">
              <a:latin typeface="Verdana"/>
              <a:cs typeface="Verdana"/>
            </a:endParaRPr>
          </a:p>
          <a:p>
            <a:pPr marL="0" indent="0" algn="ctr">
              <a:lnSpc>
                <a:spcPct val="80000"/>
              </a:lnSpc>
              <a:buFontTx/>
              <a:buNone/>
            </a:pPr>
            <a:r>
              <a:rPr lang="en-US" sz="2000" dirty="0">
                <a:latin typeface="+mj-lt"/>
                <a:cs typeface="Verdana"/>
              </a:rPr>
              <a:t>Prof. Giovanni Mann</a:t>
            </a:r>
          </a:p>
          <a:p>
            <a:pPr marL="0" indent="0" algn="ctr">
              <a:lnSpc>
                <a:spcPct val="80000"/>
              </a:lnSpc>
              <a:buFontTx/>
              <a:buNone/>
            </a:pPr>
            <a:r>
              <a:rPr lang="en-US" sz="2000" dirty="0">
                <a:latin typeface="+mj-lt"/>
                <a:cs typeface="Verdana"/>
              </a:rPr>
              <a:t>Dr. Richard Siow</a:t>
            </a:r>
          </a:p>
          <a:p>
            <a:pPr marL="0" indent="0" algn="ctr">
              <a:lnSpc>
                <a:spcPct val="80000"/>
              </a:lnSpc>
              <a:buFontTx/>
              <a:buNone/>
            </a:pPr>
            <a:r>
              <a:rPr lang="en-US" sz="2000" dirty="0">
                <a:cs typeface="Verdana"/>
              </a:rPr>
              <a:t>King’s College London</a:t>
            </a:r>
            <a:endParaRPr lang="en-US" sz="2000" b="1" dirty="0">
              <a:cs typeface="Verdana"/>
            </a:endParaRPr>
          </a:p>
          <a:p>
            <a:pPr marL="0" indent="0" algn="ctr">
              <a:lnSpc>
                <a:spcPct val="80000"/>
              </a:lnSpc>
              <a:buFontTx/>
              <a:buNone/>
            </a:pPr>
            <a:endParaRPr lang="en-US" sz="2000" b="1" dirty="0">
              <a:latin typeface="Verdana"/>
              <a:cs typeface="Verdana"/>
            </a:endParaRPr>
          </a:p>
        </p:txBody>
      </p:sp>
    </p:spTree>
    <p:extLst>
      <p:ext uri="{BB962C8B-B14F-4D97-AF65-F5344CB8AC3E}">
        <p14:creationId xmlns:p14="http://schemas.microsoft.com/office/powerpoint/2010/main" val="4111780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Banner_science&amp;techno">
            <a:extLst>
              <a:ext uri="{FF2B5EF4-FFF2-40B4-BE49-F238E27FC236}">
                <a16:creationId xmlns:a16="http://schemas.microsoft.com/office/drawing/2014/main" id="{E7F1DCC3-3D7A-4915-BBDF-310DD9C34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 y="1041488"/>
            <a:ext cx="8058150" cy="108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B07577D3-E025-48C2-83F1-A453B882AFD1}"/>
              </a:ext>
            </a:extLst>
          </p:cNvPr>
          <p:cNvSpPr txBox="1">
            <a:spLocks noChangeArrowheads="1"/>
          </p:cNvSpPr>
          <p:nvPr/>
        </p:nvSpPr>
        <p:spPr>
          <a:xfrm>
            <a:off x="2575560" y="5017136"/>
            <a:ext cx="3810000" cy="884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r>
              <a:rPr lang="en-US" sz="1800" b="1">
                <a:solidFill>
                  <a:srgbClr val="002060"/>
                </a:solidFill>
              </a:rPr>
              <a:t>Nicholas R. Forsyth, PhD </a:t>
            </a:r>
          </a:p>
          <a:p>
            <a:pPr marL="0" indent="0" algn="ctr">
              <a:lnSpc>
                <a:spcPct val="80000"/>
              </a:lnSpc>
              <a:buFont typeface="Arial" panose="020B0604020202020204" pitchFamily="34" charset="0"/>
              <a:buNone/>
            </a:pPr>
            <a:r>
              <a:rPr lang="en-US" sz="1800">
                <a:solidFill>
                  <a:srgbClr val="002060"/>
                </a:solidFill>
              </a:rPr>
              <a:t>Keele University Medical School</a:t>
            </a:r>
            <a:endParaRPr lang="en-US" sz="1800" dirty="0">
              <a:solidFill>
                <a:srgbClr val="002060"/>
              </a:solidFill>
            </a:endParaRPr>
          </a:p>
        </p:txBody>
      </p:sp>
      <p:pic>
        <p:nvPicPr>
          <p:cNvPr id="7" name="Picture 3">
            <a:extLst>
              <a:ext uri="{FF2B5EF4-FFF2-40B4-BE49-F238E27FC236}">
                <a16:creationId xmlns:a16="http://schemas.microsoft.com/office/drawing/2014/main" id="{2E984A22-285F-442A-9424-1592F6E97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729" y="3940484"/>
            <a:ext cx="2403662"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D6F7D20F-A652-4B10-BA8D-45A057FF3BDE}"/>
              </a:ext>
            </a:extLst>
          </p:cNvPr>
          <p:cNvSpPr/>
          <p:nvPr/>
        </p:nvSpPr>
        <p:spPr>
          <a:xfrm>
            <a:off x="539956" y="2440463"/>
            <a:ext cx="8064087" cy="1408078"/>
          </a:xfrm>
          <a:prstGeom prst="rect">
            <a:avLst/>
          </a:prstGeom>
        </p:spPr>
        <p:txBody>
          <a:bodyPr wrap="square">
            <a:spAutoFit/>
          </a:bodyPr>
          <a:lstStyle/>
          <a:p>
            <a:pPr algn="ctr"/>
            <a:r>
              <a:rPr lang="en-US" sz="2850" dirty="0">
                <a:latin typeface="Akkurat Std" panose="020B0504020101020102" pitchFamily="34" charset="0"/>
                <a:cs typeface="Akkurat Std" panose="020B0504020101020102" pitchFamily="34" charset="0"/>
              </a:rPr>
              <a:t>BMP2 repression and optimized culture conditions promote human bone marrow-derived mesenchymal stem cell isolation</a:t>
            </a:r>
          </a:p>
        </p:txBody>
      </p:sp>
      <p:pic>
        <p:nvPicPr>
          <p:cNvPr id="9" name="Picture 8">
            <a:extLst>
              <a:ext uri="{FF2B5EF4-FFF2-40B4-BE49-F238E27FC236}">
                <a16:creationId xmlns:a16="http://schemas.microsoft.com/office/drawing/2014/main" id="{9008C432-70C3-4DA7-84CC-EA222F3DB64E}"/>
              </a:ext>
            </a:extLst>
          </p:cNvPr>
          <p:cNvPicPr>
            <a:picLocks noChangeAspect="1"/>
          </p:cNvPicPr>
          <p:nvPr/>
        </p:nvPicPr>
        <p:blipFill>
          <a:blip r:embed="rId4"/>
          <a:stretch>
            <a:fillRect/>
          </a:stretch>
        </p:blipFill>
        <p:spPr>
          <a:xfrm>
            <a:off x="6555387" y="5861667"/>
            <a:ext cx="2281237" cy="500063"/>
          </a:xfrm>
          <a:prstGeom prst="rect">
            <a:avLst/>
          </a:prstGeom>
        </p:spPr>
      </p:pic>
    </p:spTree>
    <p:extLst>
      <p:ext uri="{BB962C8B-B14F-4D97-AF65-F5344CB8AC3E}">
        <p14:creationId xmlns:p14="http://schemas.microsoft.com/office/powerpoint/2010/main" val="3336518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6B8204-1D03-44D7-AFB8-7E6655A40185}"/>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solidFill>
                <a:schemeClr val="accent1">
                  <a:lumMod val="50000"/>
                </a:schemeClr>
              </a:solidFill>
            </a:endParaRPr>
          </a:p>
        </p:txBody>
      </p:sp>
      <p:pic>
        <p:nvPicPr>
          <p:cNvPr id="7" name="Picture 2" descr="Image result for baker ruskinn logo">
            <a:extLst>
              <a:ext uri="{FF2B5EF4-FFF2-40B4-BE49-F238E27FC236}">
                <a16:creationId xmlns:a16="http://schemas.microsoft.com/office/drawing/2014/main" id="{7545525D-7B85-4FBF-8BB7-48C782063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830" y="6000875"/>
            <a:ext cx="2317115" cy="5086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F38E2A2-985D-472E-8847-D661AD300CA8}"/>
              </a:ext>
            </a:extLst>
          </p:cNvPr>
          <p:cNvPicPr>
            <a:picLocks noChangeAspect="1"/>
          </p:cNvPicPr>
          <p:nvPr/>
        </p:nvPicPr>
        <p:blipFill>
          <a:blip r:embed="rId4"/>
          <a:stretch>
            <a:fillRect/>
          </a:stretch>
        </p:blipFill>
        <p:spPr>
          <a:xfrm>
            <a:off x="2256402" y="1493894"/>
            <a:ext cx="4448319" cy="3562200"/>
          </a:xfrm>
          <a:prstGeom prst="rect">
            <a:avLst/>
          </a:prstGeom>
        </p:spPr>
      </p:pic>
      <p:sp>
        <p:nvSpPr>
          <p:cNvPr id="6" name="Title 1">
            <a:extLst>
              <a:ext uri="{FF2B5EF4-FFF2-40B4-BE49-F238E27FC236}">
                <a16:creationId xmlns:a16="http://schemas.microsoft.com/office/drawing/2014/main" id="{3F322A44-03B6-444E-AA58-7FDFBF1B505F}"/>
              </a:ext>
            </a:extLst>
          </p:cNvPr>
          <p:cNvSpPr txBox="1">
            <a:spLocks/>
          </p:cNvSpPr>
          <p:nvPr/>
        </p:nvSpPr>
        <p:spPr>
          <a:xfrm>
            <a:off x="174170" y="60422"/>
            <a:ext cx="8316687" cy="624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accent1">
                    <a:lumMod val="50000"/>
                  </a:schemeClr>
                </a:solidFill>
              </a:rPr>
              <a:t>Wasabi</a:t>
            </a:r>
          </a:p>
        </p:txBody>
      </p:sp>
    </p:spTree>
    <p:extLst>
      <p:ext uri="{BB962C8B-B14F-4D97-AF65-F5344CB8AC3E}">
        <p14:creationId xmlns:p14="http://schemas.microsoft.com/office/powerpoint/2010/main" val="1672944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E036CB-CA0A-4097-B76B-43CC4A9E52BC}"/>
              </a:ext>
            </a:extLst>
          </p:cNvPr>
          <p:cNvSpPr/>
          <p:nvPr/>
        </p:nvSpPr>
        <p:spPr>
          <a:xfrm>
            <a:off x="322288" y="167364"/>
            <a:ext cx="7712439" cy="892552"/>
          </a:xfrm>
          <a:prstGeom prst="rect">
            <a:avLst/>
          </a:prstGeom>
        </p:spPr>
        <p:txBody>
          <a:bodyPr wrap="square">
            <a:spAutoFit/>
          </a:bodyPr>
          <a:lstStyle/>
          <a:p>
            <a:pPr>
              <a:defRPr/>
            </a:pPr>
            <a:r>
              <a:rPr lang="en-GB" sz="2400" b="1" dirty="0" err="1">
                <a:solidFill>
                  <a:schemeClr val="accent1">
                    <a:lumMod val="50000"/>
                  </a:schemeClr>
                </a:solidFill>
                <a:latin typeface="Akkurat Std" panose="020B0504020101020102" pitchFamily="34" charset="0"/>
                <a:cs typeface="Akkurat Std" panose="020B0504020101020102" pitchFamily="34" charset="0"/>
              </a:rPr>
              <a:t>Physoxia</a:t>
            </a:r>
            <a:r>
              <a:rPr lang="en-GB" sz="2400" b="1" dirty="0">
                <a:solidFill>
                  <a:schemeClr val="accent1">
                    <a:lumMod val="50000"/>
                  </a:schemeClr>
                </a:solidFill>
                <a:latin typeface="Akkurat Std" panose="020B0504020101020102" pitchFamily="34" charset="0"/>
                <a:cs typeface="Akkurat Std" panose="020B0504020101020102" pitchFamily="34" charset="0"/>
              </a:rPr>
              <a:t> significantly increases growth of Human Mesenchymal Stem Cells (</a:t>
            </a:r>
            <a:r>
              <a:rPr lang="en-GB" sz="2400" b="1" dirty="0" err="1">
                <a:solidFill>
                  <a:schemeClr val="accent1">
                    <a:lumMod val="50000"/>
                  </a:schemeClr>
                </a:solidFill>
                <a:latin typeface="Akkurat Std" panose="020B0504020101020102" pitchFamily="34" charset="0"/>
                <a:cs typeface="Akkurat Std" panose="020B0504020101020102" pitchFamily="34" charset="0"/>
              </a:rPr>
              <a:t>hMSCs</a:t>
            </a:r>
            <a:r>
              <a:rPr lang="en-GB" sz="2400" b="1" dirty="0">
                <a:solidFill>
                  <a:schemeClr val="accent1">
                    <a:lumMod val="50000"/>
                  </a:schemeClr>
                </a:solidFill>
                <a:latin typeface="Akkurat Std" panose="020B0504020101020102" pitchFamily="34" charset="0"/>
                <a:cs typeface="Akkurat Std" panose="020B0504020101020102" pitchFamily="34" charset="0"/>
              </a:rPr>
              <a:t>)</a:t>
            </a:r>
            <a:r>
              <a:rPr lang="en-GB" sz="2800" b="1" dirty="0">
                <a:solidFill>
                  <a:schemeClr val="accent1">
                    <a:lumMod val="50000"/>
                  </a:schemeClr>
                </a:solidFill>
                <a:latin typeface="Akkurat Std" panose="020B0504020101020102" pitchFamily="34" charset="0"/>
                <a:cs typeface="Akkurat Std" panose="020B0504020101020102" pitchFamily="34" charset="0"/>
              </a:rPr>
              <a:t> </a:t>
            </a:r>
          </a:p>
        </p:txBody>
      </p:sp>
      <p:sp>
        <p:nvSpPr>
          <p:cNvPr id="7" name="TextBox 6">
            <a:extLst>
              <a:ext uri="{FF2B5EF4-FFF2-40B4-BE49-F238E27FC236}">
                <a16:creationId xmlns:a16="http://schemas.microsoft.com/office/drawing/2014/main" id="{D3D0FADB-CC2E-4487-92D5-DBB00A56AF4F}"/>
              </a:ext>
            </a:extLst>
          </p:cNvPr>
          <p:cNvSpPr txBox="1"/>
          <p:nvPr/>
        </p:nvSpPr>
        <p:spPr>
          <a:xfrm>
            <a:off x="-51712" y="6557918"/>
            <a:ext cx="3298724" cy="300082"/>
          </a:xfrm>
          <a:prstGeom prst="rect">
            <a:avLst/>
          </a:prstGeom>
          <a:noFill/>
        </p:spPr>
        <p:txBody>
          <a:bodyPr wrap="none" rtlCol="0">
            <a:spAutoFit/>
          </a:bodyPr>
          <a:lstStyle/>
          <a:p>
            <a:r>
              <a:rPr lang="en-US" sz="1350" dirty="0">
                <a:latin typeface="Akkurat Std" panose="020B0504020101020102" pitchFamily="34" charset="0"/>
                <a:cs typeface="Akkurat Std" panose="020B0504020101020102" pitchFamily="34" charset="0"/>
              </a:rPr>
              <a:t>Kay et al., Regenerative Medicine, 2015</a:t>
            </a:r>
          </a:p>
        </p:txBody>
      </p:sp>
      <p:pic>
        <p:nvPicPr>
          <p:cNvPr id="10" name="Picture 9">
            <a:extLst>
              <a:ext uri="{FF2B5EF4-FFF2-40B4-BE49-F238E27FC236}">
                <a16:creationId xmlns:a16="http://schemas.microsoft.com/office/drawing/2014/main" id="{1A385FEF-DF57-4905-B801-A8F0F9460A7E}"/>
              </a:ext>
            </a:extLst>
          </p:cNvPr>
          <p:cNvPicPr>
            <a:picLocks noChangeAspect="1"/>
          </p:cNvPicPr>
          <p:nvPr/>
        </p:nvPicPr>
        <p:blipFill>
          <a:blip r:embed="rId2"/>
          <a:stretch>
            <a:fillRect/>
          </a:stretch>
        </p:blipFill>
        <p:spPr>
          <a:xfrm>
            <a:off x="6555387" y="5861667"/>
            <a:ext cx="2281237" cy="500063"/>
          </a:xfrm>
          <a:prstGeom prst="rect">
            <a:avLst/>
          </a:prstGeom>
        </p:spPr>
      </p:pic>
      <p:pic>
        <p:nvPicPr>
          <p:cNvPr id="11" name="Picture 5">
            <a:extLst>
              <a:ext uri="{FF2B5EF4-FFF2-40B4-BE49-F238E27FC236}">
                <a16:creationId xmlns:a16="http://schemas.microsoft.com/office/drawing/2014/main" id="{FD517103-DEA7-4159-BF67-96D5CC066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061" y="2139196"/>
            <a:ext cx="6407944"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7">
            <a:extLst>
              <a:ext uri="{FF2B5EF4-FFF2-40B4-BE49-F238E27FC236}">
                <a16:creationId xmlns:a16="http://schemas.microsoft.com/office/drawing/2014/main" id="{DBEF9ABB-EDDB-41BB-AB1F-367F57124D08}"/>
              </a:ext>
            </a:extLst>
          </p:cNvPr>
          <p:cNvSpPr>
            <a:spLocks noChangeShapeType="1"/>
          </p:cNvSpPr>
          <p:nvPr/>
        </p:nvSpPr>
        <p:spPr bwMode="auto">
          <a:xfrm flipV="1">
            <a:off x="3183713" y="2491673"/>
            <a:ext cx="0" cy="702469"/>
          </a:xfrm>
          <a:prstGeom prst="line">
            <a:avLst/>
          </a:prstGeom>
          <a:noFill/>
          <a:ln w="38100">
            <a:solidFill>
              <a:srgbClr val="213668"/>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213668"/>
              </a:solidFill>
              <a:latin typeface="Akkurat Std" panose="020B0504020101020102" pitchFamily="34" charset="0"/>
              <a:cs typeface="Akkurat Std" panose="020B0504020101020102" pitchFamily="34" charset="0"/>
            </a:endParaRPr>
          </a:p>
        </p:txBody>
      </p:sp>
      <p:sp>
        <p:nvSpPr>
          <p:cNvPr id="13" name="Text Box 12">
            <a:extLst>
              <a:ext uri="{FF2B5EF4-FFF2-40B4-BE49-F238E27FC236}">
                <a16:creationId xmlns:a16="http://schemas.microsoft.com/office/drawing/2014/main" id="{C66470B7-1F8F-4734-B29F-3780A9FF85C8}"/>
              </a:ext>
            </a:extLst>
          </p:cNvPr>
          <p:cNvSpPr txBox="1">
            <a:spLocks noChangeArrowheads="1"/>
          </p:cNvSpPr>
          <p:nvPr/>
        </p:nvSpPr>
        <p:spPr bwMode="auto">
          <a:xfrm>
            <a:off x="4061622" y="2825057"/>
            <a:ext cx="1120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spcBef>
                <a:spcPct val="0"/>
              </a:spcBef>
              <a:spcAft>
                <a:spcPct val="0"/>
              </a:spcAft>
            </a:pPr>
            <a:r>
              <a:rPr lang="en-GB" sz="1800" dirty="0">
                <a:solidFill>
                  <a:srgbClr val="213668"/>
                </a:solidFill>
                <a:latin typeface="Akkurat Std" panose="020B0504020101020102" pitchFamily="34" charset="0"/>
                <a:cs typeface="Akkurat Std" panose="020B0504020101020102" pitchFamily="34" charset="0"/>
              </a:rPr>
              <a:t>* p=0.04</a:t>
            </a:r>
            <a:endParaRPr lang="en-US" sz="1800" dirty="0">
              <a:solidFill>
                <a:srgbClr val="213668"/>
              </a:solidFill>
              <a:latin typeface="Akkurat Std" panose="020B0504020101020102" pitchFamily="34" charset="0"/>
              <a:cs typeface="Akkurat Std" panose="020B0504020101020102" pitchFamily="34" charset="0"/>
            </a:endParaRPr>
          </a:p>
        </p:txBody>
      </p:sp>
      <p:sp>
        <p:nvSpPr>
          <p:cNvPr id="14" name="TextBox 13">
            <a:extLst>
              <a:ext uri="{FF2B5EF4-FFF2-40B4-BE49-F238E27FC236}">
                <a16:creationId xmlns:a16="http://schemas.microsoft.com/office/drawing/2014/main" id="{EC77D73E-F294-49A4-8190-62252D81B698}"/>
              </a:ext>
            </a:extLst>
          </p:cNvPr>
          <p:cNvSpPr txBox="1"/>
          <p:nvPr/>
        </p:nvSpPr>
        <p:spPr>
          <a:xfrm>
            <a:off x="5220938" y="2586747"/>
            <a:ext cx="2268252" cy="323165"/>
          </a:xfrm>
          <a:prstGeom prst="rect">
            <a:avLst/>
          </a:prstGeom>
          <a:noFill/>
        </p:spPr>
        <p:txBody>
          <a:bodyPr wrap="square" rtlCol="0">
            <a:spAutoFit/>
          </a:bodyPr>
          <a:lstStyle/>
          <a:p>
            <a:r>
              <a:rPr lang="en-US" sz="1500" b="1" dirty="0">
                <a:solidFill>
                  <a:srgbClr val="002060"/>
                </a:solidFill>
                <a:latin typeface="Akkurat Std" panose="020B0504020101020102" pitchFamily="34" charset="0"/>
                <a:cs typeface="Akkurat Std" panose="020B0504020101020102" pitchFamily="34" charset="0"/>
              </a:rPr>
              <a:t>2% O</a:t>
            </a:r>
            <a:r>
              <a:rPr lang="en-US" sz="1500" b="1" baseline="-25000" dirty="0">
                <a:solidFill>
                  <a:srgbClr val="002060"/>
                </a:solidFill>
                <a:latin typeface="Akkurat Std" panose="020B0504020101020102" pitchFamily="34" charset="0"/>
                <a:cs typeface="Akkurat Std" panose="020B0504020101020102" pitchFamily="34" charset="0"/>
              </a:rPr>
              <a:t>2 </a:t>
            </a:r>
            <a:r>
              <a:rPr lang="en-US" sz="1500" b="1" dirty="0">
                <a:solidFill>
                  <a:srgbClr val="002060"/>
                </a:solidFill>
                <a:latin typeface="Akkurat Std" panose="020B0504020101020102" pitchFamily="34" charset="0"/>
                <a:cs typeface="Akkurat Std" panose="020B0504020101020102" pitchFamily="34" charset="0"/>
              </a:rPr>
              <a:t>“ Physoxia”</a:t>
            </a:r>
          </a:p>
        </p:txBody>
      </p:sp>
      <p:sp>
        <p:nvSpPr>
          <p:cNvPr id="15" name="Rectangle 14">
            <a:extLst>
              <a:ext uri="{FF2B5EF4-FFF2-40B4-BE49-F238E27FC236}">
                <a16:creationId xmlns:a16="http://schemas.microsoft.com/office/drawing/2014/main" id="{A2015619-F2D5-4A1A-A387-9DC89B0A8974}"/>
              </a:ext>
            </a:extLst>
          </p:cNvPr>
          <p:cNvSpPr/>
          <p:nvPr/>
        </p:nvSpPr>
        <p:spPr>
          <a:xfrm>
            <a:off x="2163374" y="3190620"/>
            <a:ext cx="2398906" cy="323165"/>
          </a:xfrm>
          <a:prstGeom prst="rect">
            <a:avLst/>
          </a:prstGeom>
        </p:spPr>
        <p:txBody>
          <a:bodyPr wrap="square">
            <a:spAutoFit/>
          </a:bodyPr>
          <a:lstStyle/>
          <a:p>
            <a:r>
              <a:rPr lang="en-US" sz="1500" b="1" dirty="0">
                <a:solidFill>
                  <a:srgbClr val="002060"/>
                </a:solidFill>
                <a:latin typeface="Akkurat Std" panose="020B0504020101020102" pitchFamily="34" charset="0"/>
                <a:cs typeface="Akkurat Std" panose="020B0504020101020102" pitchFamily="34" charset="0"/>
              </a:rPr>
              <a:t>21% O</a:t>
            </a:r>
            <a:r>
              <a:rPr lang="en-US" sz="1500" b="1" baseline="-25000" dirty="0">
                <a:solidFill>
                  <a:srgbClr val="002060"/>
                </a:solidFill>
                <a:latin typeface="Akkurat Std" panose="020B0504020101020102" pitchFamily="34" charset="0"/>
                <a:cs typeface="Akkurat Std" panose="020B0504020101020102" pitchFamily="34" charset="0"/>
              </a:rPr>
              <a:t>2</a:t>
            </a:r>
            <a:r>
              <a:rPr lang="en-US" sz="1500" b="1" dirty="0">
                <a:solidFill>
                  <a:srgbClr val="002060"/>
                </a:solidFill>
                <a:latin typeface="Akkurat Std" panose="020B0504020101020102" pitchFamily="34" charset="0"/>
                <a:cs typeface="Akkurat Std" panose="020B0504020101020102" pitchFamily="34" charset="0"/>
              </a:rPr>
              <a:t>  “Hyperoxia”</a:t>
            </a:r>
            <a:endParaRPr lang="en-US" sz="1500" b="1" baseline="-25000" dirty="0">
              <a:solidFill>
                <a:srgbClr val="002060"/>
              </a:solidFill>
              <a:latin typeface="Akkurat Std" panose="020B0504020101020102" pitchFamily="34" charset="0"/>
              <a:cs typeface="Akkurat Std" panose="020B0504020101020102" pitchFamily="34" charset="0"/>
            </a:endParaRPr>
          </a:p>
        </p:txBody>
      </p:sp>
      <p:pic>
        <p:nvPicPr>
          <p:cNvPr id="16" name="Picture 15" descr="sci-tive angle stand_C9C0040.jpg">
            <a:extLst>
              <a:ext uri="{FF2B5EF4-FFF2-40B4-BE49-F238E27FC236}">
                <a16:creationId xmlns:a16="http://schemas.microsoft.com/office/drawing/2014/main" id="{CF52768C-B713-4D6A-8001-F70167096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4721" y="3418294"/>
            <a:ext cx="832175" cy="1104640"/>
          </a:xfrm>
          <a:prstGeom prst="rect">
            <a:avLst/>
          </a:prstGeom>
        </p:spPr>
      </p:pic>
      <p:pic>
        <p:nvPicPr>
          <p:cNvPr id="17" name="Picture 9" descr="LEPR205055G106L_Inc_L_Opn">
            <a:extLst>
              <a:ext uri="{FF2B5EF4-FFF2-40B4-BE49-F238E27FC236}">
                <a16:creationId xmlns:a16="http://schemas.microsoft.com/office/drawing/2014/main" id="{84C571A6-DDA0-4F3C-8F72-56E0CABF37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2850876" y="3887129"/>
            <a:ext cx="665673" cy="945537"/>
          </a:xfrm>
          <a:prstGeom prst="rect">
            <a:avLst/>
          </a:prstGeom>
        </p:spPr>
      </p:pic>
    </p:spTree>
    <p:extLst>
      <p:ext uri="{BB962C8B-B14F-4D97-AF65-F5344CB8AC3E}">
        <p14:creationId xmlns:p14="http://schemas.microsoft.com/office/powerpoint/2010/main" val="1969071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8DA38C-2326-48B1-BCD5-CB41F870DA4E}"/>
              </a:ext>
            </a:extLst>
          </p:cNvPr>
          <p:cNvPicPr>
            <a:picLocks noChangeAspect="1"/>
          </p:cNvPicPr>
          <p:nvPr/>
        </p:nvPicPr>
        <p:blipFill>
          <a:blip r:embed="rId2"/>
          <a:stretch>
            <a:fillRect/>
          </a:stretch>
        </p:blipFill>
        <p:spPr>
          <a:xfrm>
            <a:off x="6555387" y="5861667"/>
            <a:ext cx="2281237" cy="500063"/>
          </a:xfrm>
          <a:prstGeom prst="rect">
            <a:avLst/>
          </a:prstGeom>
        </p:spPr>
      </p:pic>
      <p:sp>
        <p:nvSpPr>
          <p:cNvPr id="7" name="Title 21">
            <a:extLst>
              <a:ext uri="{FF2B5EF4-FFF2-40B4-BE49-F238E27FC236}">
                <a16:creationId xmlns:a16="http://schemas.microsoft.com/office/drawing/2014/main" id="{D371BA89-DF10-4E37-A473-7F2F580D03EB}"/>
              </a:ext>
            </a:extLst>
          </p:cNvPr>
          <p:cNvSpPr txBox="1">
            <a:spLocks/>
          </p:cNvSpPr>
          <p:nvPr/>
        </p:nvSpPr>
        <p:spPr>
          <a:xfrm>
            <a:off x="202096" y="-168413"/>
            <a:ext cx="77946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42B90"/>
                </a:solidFill>
                <a:latin typeface="Akkurat Std" panose="020B0504020101020102" pitchFamily="34" charset="0"/>
                <a:ea typeface="+mj-ea"/>
                <a:cs typeface="Akkurat Std" panose="020B0504020101020102" pitchFamily="34" charset="0"/>
              </a:defRPr>
            </a:lvl1pPr>
          </a:lstStyle>
          <a:p>
            <a:r>
              <a:rPr lang="en-US" sz="2800" b="1" dirty="0" err="1">
                <a:solidFill>
                  <a:schemeClr val="accent1">
                    <a:lumMod val="50000"/>
                  </a:schemeClr>
                </a:solidFill>
              </a:rPr>
              <a:t>Physoxia</a:t>
            </a:r>
            <a:r>
              <a:rPr lang="en-US" sz="2800" b="1" dirty="0">
                <a:solidFill>
                  <a:schemeClr val="accent1">
                    <a:lumMod val="50000"/>
                  </a:schemeClr>
                </a:solidFill>
              </a:rPr>
              <a:t> on miRNA patterning</a:t>
            </a:r>
          </a:p>
        </p:txBody>
      </p:sp>
      <p:pic>
        <p:nvPicPr>
          <p:cNvPr id="8" name="Picture 7" descr="A picture containing stationary&#10;&#10;Description generated with high confidence">
            <a:extLst>
              <a:ext uri="{FF2B5EF4-FFF2-40B4-BE49-F238E27FC236}">
                <a16:creationId xmlns:a16="http://schemas.microsoft.com/office/drawing/2014/main" id="{6DF4B452-2E46-4AF1-AA4C-8B0E0F5C05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834"/>
          <a:stretch/>
        </p:blipFill>
        <p:spPr>
          <a:xfrm>
            <a:off x="355059" y="637688"/>
            <a:ext cx="8433882" cy="4860792"/>
          </a:xfrm>
          <a:prstGeom prst="rect">
            <a:avLst/>
          </a:prstGeom>
        </p:spPr>
      </p:pic>
      <p:sp>
        <p:nvSpPr>
          <p:cNvPr id="9" name="TextBox 8">
            <a:extLst>
              <a:ext uri="{FF2B5EF4-FFF2-40B4-BE49-F238E27FC236}">
                <a16:creationId xmlns:a16="http://schemas.microsoft.com/office/drawing/2014/main" id="{C8A5ABA2-BBEB-4D52-B265-75979557A9E6}"/>
              </a:ext>
            </a:extLst>
          </p:cNvPr>
          <p:cNvSpPr txBox="1"/>
          <p:nvPr/>
        </p:nvSpPr>
        <p:spPr>
          <a:xfrm>
            <a:off x="0" y="6433304"/>
            <a:ext cx="2967479" cy="369332"/>
          </a:xfrm>
          <a:prstGeom prst="rect">
            <a:avLst/>
          </a:prstGeom>
          <a:noFill/>
        </p:spPr>
        <p:txBody>
          <a:bodyPr wrap="none" rtlCol="0">
            <a:spAutoFit/>
          </a:bodyPr>
          <a:lstStyle/>
          <a:p>
            <a:r>
              <a:rPr lang="en-US" dirty="0"/>
              <a:t>Agrawal et al., PLOS, 2016</a:t>
            </a:r>
          </a:p>
        </p:txBody>
      </p:sp>
    </p:spTree>
    <p:extLst>
      <p:ext uri="{BB962C8B-B14F-4D97-AF65-F5344CB8AC3E}">
        <p14:creationId xmlns:p14="http://schemas.microsoft.com/office/powerpoint/2010/main" val="3553628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B1D1C-6BCC-48BF-8CC9-E602591C7867}"/>
              </a:ext>
            </a:extLst>
          </p:cNvPr>
          <p:cNvPicPr>
            <a:picLocks noChangeAspect="1"/>
          </p:cNvPicPr>
          <p:nvPr/>
        </p:nvPicPr>
        <p:blipFill>
          <a:blip r:embed="rId2"/>
          <a:stretch>
            <a:fillRect/>
          </a:stretch>
        </p:blipFill>
        <p:spPr>
          <a:xfrm>
            <a:off x="6555387" y="5861667"/>
            <a:ext cx="2281237" cy="500063"/>
          </a:xfrm>
          <a:prstGeom prst="rect">
            <a:avLst/>
          </a:prstGeom>
        </p:spPr>
      </p:pic>
      <p:sp>
        <p:nvSpPr>
          <p:cNvPr id="2" name="Rectangle 1">
            <a:extLst>
              <a:ext uri="{FF2B5EF4-FFF2-40B4-BE49-F238E27FC236}">
                <a16:creationId xmlns:a16="http://schemas.microsoft.com/office/drawing/2014/main" id="{FF418BD7-D170-4A9B-85BC-FD4A9E860F3E}"/>
              </a:ext>
            </a:extLst>
          </p:cNvPr>
          <p:cNvSpPr/>
          <p:nvPr/>
        </p:nvSpPr>
        <p:spPr>
          <a:xfrm>
            <a:off x="289756" y="276281"/>
            <a:ext cx="4783104" cy="523220"/>
          </a:xfrm>
          <a:prstGeom prst="rect">
            <a:avLst/>
          </a:prstGeom>
        </p:spPr>
        <p:txBody>
          <a:bodyPr wrap="none">
            <a:spAutoFit/>
          </a:bodyPr>
          <a:lstStyle/>
          <a:p>
            <a:pPr>
              <a:defRPr/>
            </a:pPr>
            <a:r>
              <a:rPr lang="en-US" sz="2800" b="1" dirty="0">
                <a:solidFill>
                  <a:schemeClr val="accent1">
                    <a:lumMod val="50000"/>
                  </a:schemeClr>
                </a:solidFill>
                <a:latin typeface="Akkurat Std" panose="020B0504020101020102" pitchFamily="34" charset="0"/>
                <a:cs typeface="Akkurat Std" panose="020B0504020101020102" pitchFamily="34" charset="0"/>
              </a:rPr>
              <a:t>Functional changes in </a:t>
            </a:r>
            <a:r>
              <a:rPr lang="en-US" sz="2800" b="1" dirty="0" err="1">
                <a:solidFill>
                  <a:schemeClr val="accent1">
                    <a:lumMod val="50000"/>
                  </a:schemeClr>
                </a:solidFill>
                <a:latin typeface="Akkurat Std" panose="020B0504020101020102" pitchFamily="34" charset="0"/>
                <a:cs typeface="Akkurat Std" panose="020B0504020101020102" pitchFamily="34" charset="0"/>
              </a:rPr>
              <a:t>physoxia</a:t>
            </a:r>
            <a:endParaRPr lang="en-US" sz="2800" b="1" dirty="0">
              <a:solidFill>
                <a:schemeClr val="accent1">
                  <a:lumMod val="50000"/>
                </a:schemeClr>
              </a:solidFill>
              <a:latin typeface="Akkurat Std" panose="020B0504020101020102" pitchFamily="34" charset="0"/>
              <a:cs typeface="Akkurat Std" panose="020B0504020101020102" pitchFamily="34" charset="0"/>
            </a:endParaRPr>
          </a:p>
        </p:txBody>
      </p:sp>
      <p:pic>
        <p:nvPicPr>
          <p:cNvPr id="5" name="Picture 2">
            <a:extLst>
              <a:ext uri="{FF2B5EF4-FFF2-40B4-BE49-F238E27FC236}">
                <a16:creationId xmlns:a16="http://schemas.microsoft.com/office/drawing/2014/main" id="{A49FD0BF-16A9-4147-A7DD-ED0FFF928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1"/>
          <a:stretch/>
        </p:blipFill>
        <p:spPr bwMode="auto">
          <a:xfrm>
            <a:off x="289756" y="1370727"/>
            <a:ext cx="4857750" cy="411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904DF2AC-5C2D-4DA7-999C-D3462BD55171}"/>
              </a:ext>
            </a:extLst>
          </p:cNvPr>
          <p:cNvSpPr/>
          <p:nvPr/>
        </p:nvSpPr>
        <p:spPr>
          <a:xfrm>
            <a:off x="289756" y="1370727"/>
            <a:ext cx="459752"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03F76F7-30A1-47D6-869E-FDC39482C21C}"/>
              </a:ext>
            </a:extLst>
          </p:cNvPr>
          <p:cNvSpPr txBox="1"/>
          <p:nvPr/>
        </p:nvSpPr>
        <p:spPr>
          <a:xfrm>
            <a:off x="5500230" y="3334592"/>
            <a:ext cx="3319706" cy="923330"/>
          </a:xfrm>
          <a:prstGeom prst="rect">
            <a:avLst/>
          </a:prstGeom>
          <a:noFill/>
        </p:spPr>
        <p:txBody>
          <a:bodyPr wrap="square" rtlCol="0">
            <a:spAutoFit/>
          </a:bodyPr>
          <a:lstStyle/>
          <a:p>
            <a:r>
              <a:rPr lang="en-US" dirty="0">
                <a:solidFill>
                  <a:srgbClr val="002060"/>
                </a:solidFill>
                <a:latin typeface="Akkurat Std" panose="020B0504020101020102" pitchFamily="34" charset="0"/>
                <a:cs typeface="Akkurat Std" panose="020B0504020101020102" pitchFamily="34" charset="0"/>
              </a:rPr>
              <a:t>Increase in colocalization of </a:t>
            </a:r>
            <a:r>
              <a:rPr lang="en-US" dirty="0" err="1">
                <a:solidFill>
                  <a:srgbClr val="002060"/>
                </a:solidFill>
                <a:latin typeface="Akkurat Std" panose="020B0504020101020102" pitchFamily="34" charset="0"/>
                <a:cs typeface="Akkurat Std" panose="020B0504020101020102" pitchFamily="34" charset="0"/>
              </a:rPr>
              <a:t>eNOS</a:t>
            </a:r>
            <a:r>
              <a:rPr lang="en-US" dirty="0">
                <a:solidFill>
                  <a:srgbClr val="002060"/>
                </a:solidFill>
                <a:latin typeface="Akkurat Std" panose="020B0504020101020102" pitchFamily="34" charset="0"/>
                <a:cs typeface="Akkurat Std" panose="020B0504020101020102" pitchFamily="34" charset="0"/>
              </a:rPr>
              <a:t> and PP2A-C in HUVECs upon histamine stimulation</a:t>
            </a:r>
          </a:p>
        </p:txBody>
      </p:sp>
      <p:sp>
        <p:nvSpPr>
          <p:cNvPr id="8" name="TextBox 7">
            <a:extLst>
              <a:ext uri="{FF2B5EF4-FFF2-40B4-BE49-F238E27FC236}">
                <a16:creationId xmlns:a16="http://schemas.microsoft.com/office/drawing/2014/main" id="{8BD1719B-865C-42CD-90A0-CD9A762323BF}"/>
              </a:ext>
            </a:extLst>
          </p:cNvPr>
          <p:cNvSpPr txBox="1"/>
          <p:nvPr/>
        </p:nvSpPr>
        <p:spPr>
          <a:xfrm>
            <a:off x="0" y="6557918"/>
            <a:ext cx="2259080" cy="300082"/>
          </a:xfrm>
          <a:prstGeom prst="rect">
            <a:avLst/>
          </a:prstGeom>
          <a:noFill/>
        </p:spPr>
        <p:txBody>
          <a:bodyPr wrap="none" rtlCol="0">
            <a:spAutoFit/>
          </a:bodyPr>
          <a:lstStyle/>
          <a:p>
            <a:r>
              <a:rPr lang="en-US" sz="1350" dirty="0">
                <a:latin typeface="Akkurat Std" panose="020B0504020101020102" pitchFamily="34" charset="0"/>
                <a:cs typeface="Akkurat Std" panose="020B0504020101020102" pitchFamily="34" charset="0"/>
              </a:rPr>
              <a:t>Keeley et al., FASEB, 2017</a:t>
            </a:r>
          </a:p>
        </p:txBody>
      </p:sp>
    </p:spTree>
    <p:extLst>
      <p:ext uri="{BB962C8B-B14F-4D97-AF65-F5344CB8AC3E}">
        <p14:creationId xmlns:p14="http://schemas.microsoft.com/office/powerpoint/2010/main" val="1824965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B5A8A-7DC7-4FB0-8A6D-CB5F11882E87}"/>
              </a:ext>
            </a:extLst>
          </p:cNvPr>
          <p:cNvPicPr>
            <a:picLocks noChangeAspect="1"/>
          </p:cNvPicPr>
          <p:nvPr/>
        </p:nvPicPr>
        <p:blipFill>
          <a:blip r:embed="rId3"/>
          <a:stretch>
            <a:fillRect/>
          </a:stretch>
        </p:blipFill>
        <p:spPr>
          <a:xfrm>
            <a:off x="6555387" y="5957508"/>
            <a:ext cx="2281237" cy="500063"/>
          </a:xfrm>
          <a:prstGeom prst="rect">
            <a:avLst/>
          </a:prstGeom>
        </p:spPr>
      </p:pic>
      <p:sp>
        <p:nvSpPr>
          <p:cNvPr id="2" name="Rectangle 1">
            <a:extLst>
              <a:ext uri="{FF2B5EF4-FFF2-40B4-BE49-F238E27FC236}">
                <a16:creationId xmlns:a16="http://schemas.microsoft.com/office/drawing/2014/main" id="{719B0E0E-D090-45BD-9DBB-C9EA6FE17BF0}"/>
              </a:ext>
            </a:extLst>
          </p:cNvPr>
          <p:cNvSpPr/>
          <p:nvPr/>
        </p:nvSpPr>
        <p:spPr>
          <a:xfrm>
            <a:off x="268466" y="156360"/>
            <a:ext cx="5073825" cy="461665"/>
          </a:xfrm>
          <a:prstGeom prst="rect">
            <a:avLst/>
          </a:prstGeom>
        </p:spPr>
        <p:txBody>
          <a:bodyPr wrap="none">
            <a:spAutoFit/>
          </a:bodyPr>
          <a:lstStyle/>
          <a:p>
            <a:r>
              <a:rPr lang="en-US" sz="2400" b="1" dirty="0" err="1">
                <a:solidFill>
                  <a:schemeClr val="accent1">
                    <a:lumMod val="50000"/>
                  </a:schemeClr>
                </a:solidFill>
              </a:rPr>
              <a:t>Physoxia</a:t>
            </a:r>
            <a:r>
              <a:rPr lang="en-US" sz="2400" b="1" dirty="0">
                <a:solidFill>
                  <a:schemeClr val="accent1">
                    <a:lumMod val="50000"/>
                  </a:schemeClr>
                </a:solidFill>
              </a:rPr>
              <a:t> affects cell morphology</a:t>
            </a:r>
            <a:endParaRPr lang="en-GB" sz="2400" b="1" dirty="0">
              <a:solidFill>
                <a:schemeClr val="accent1">
                  <a:lumMod val="50000"/>
                </a:schemeClr>
              </a:solidFill>
            </a:endParaRPr>
          </a:p>
        </p:txBody>
      </p:sp>
      <p:grpSp>
        <p:nvGrpSpPr>
          <p:cNvPr id="5" name="Group 4">
            <a:extLst>
              <a:ext uri="{FF2B5EF4-FFF2-40B4-BE49-F238E27FC236}">
                <a16:creationId xmlns:a16="http://schemas.microsoft.com/office/drawing/2014/main" id="{B1399C13-D5DE-4E42-9256-552D21DD8A33}"/>
              </a:ext>
            </a:extLst>
          </p:cNvPr>
          <p:cNvGrpSpPr/>
          <p:nvPr/>
        </p:nvGrpSpPr>
        <p:grpSpPr>
          <a:xfrm>
            <a:off x="929115" y="-35398"/>
            <a:ext cx="7109754" cy="5018279"/>
            <a:chOff x="1562092" y="622857"/>
            <a:chExt cx="6153423" cy="4023762"/>
          </a:xfrm>
        </p:grpSpPr>
        <p:sp>
          <p:nvSpPr>
            <p:cNvPr id="6" name="TextBox 5">
              <a:extLst>
                <a:ext uri="{FF2B5EF4-FFF2-40B4-BE49-F238E27FC236}">
                  <a16:creationId xmlns:a16="http://schemas.microsoft.com/office/drawing/2014/main" id="{54ED673A-0E01-4E17-B188-085790422203}"/>
                </a:ext>
              </a:extLst>
            </p:cNvPr>
            <p:cNvSpPr txBox="1"/>
            <p:nvPr/>
          </p:nvSpPr>
          <p:spPr>
            <a:xfrm rot="16200000">
              <a:off x="-250005" y="2434954"/>
              <a:ext cx="4023762" cy="39956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Physoxia</a:t>
              </a:r>
              <a:r>
                <a:rPr lang="en-GB" sz="2400" dirty="0">
                  <a:latin typeface="Arial" panose="020B0604020202020204" pitchFamily="34" charset="0"/>
                  <a:cs typeface="Arial" panose="020B0604020202020204" pitchFamily="34" charset="0"/>
                </a:rPr>
                <a:t>         Normoxia	</a:t>
              </a:r>
            </a:p>
          </p:txBody>
        </p:sp>
        <p:pic>
          <p:nvPicPr>
            <p:cNvPr id="7" name="Picture 6" descr="U:\SPINAL\group\Studies\Hypoxia\14219\14219 chondrocytes\Hypoxia 27-1-14\P3x4 (2).jpg">
              <a:extLst>
                <a:ext uri="{FF2B5EF4-FFF2-40B4-BE49-F238E27FC236}">
                  <a16:creationId xmlns:a16="http://schemas.microsoft.com/office/drawing/2014/main" id="{BDDA2B75-0EFD-4508-981E-35E709F5248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948241" y="1698762"/>
              <a:ext cx="1890000" cy="143999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7" descr="U:\SPINAL\group\Studies\Hypoxia\14246 cells\chondro\Hypoxia\P3X4.jpg">
              <a:extLst>
                <a:ext uri="{FF2B5EF4-FFF2-40B4-BE49-F238E27FC236}">
                  <a16:creationId xmlns:a16="http://schemas.microsoft.com/office/drawing/2014/main" id="{6457AE92-39AA-4664-A266-C3D45C982E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8434" y="3173160"/>
              <a:ext cx="1890000" cy="143999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9" descr="U:\SPINAL\group\Studies\Hypoxia\14246 cells\chondro\Hypoxia\P3X10.jpg">
              <a:extLst>
                <a:ext uri="{FF2B5EF4-FFF2-40B4-BE49-F238E27FC236}">
                  <a16:creationId xmlns:a16="http://schemas.microsoft.com/office/drawing/2014/main" id="{B4CB87BA-4455-498C-8DEC-9E398D64E7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2149" y="3169546"/>
              <a:ext cx="1890000" cy="143999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10" descr="U:\SPINAL\group\Studies\Hypoxia\14246 cells\chondro\Normoxia\x10 P3.jpg">
              <a:extLst>
                <a:ext uri="{FF2B5EF4-FFF2-40B4-BE49-F238E27FC236}">
                  <a16:creationId xmlns:a16="http://schemas.microsoft.com/office/drawing/2014/main" id="{036933F7-DD7C-487C-9CA5-A00528F56E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2149" y="1690370"/>
              <a:ext cx="1890000" cy="143999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FC6E0B-BF63-4B47-B903-FA2ADDE40D2A}"/>
                </a:ext>
              </a:extLst>
            </p:cNvPr>
            <p:cNvPicPr>
              <a:picLocks/>
            </p:cNvPicPr>
            <p:nvPr/>
          </p:nvPicPr>
          <p:blipFill rotWithShape="1">
            <a:blip r:embed="rId9" cstate="print">
              <a:extLst>
                <a:ext uri="{28A0092B-C50C-407E-A947-70E740481C1C}">
                  <a14:useLocalDpi xmlns:a14="http://schemas.microsoft.com/office/drawing/2010/main" val="0"/>
                </a:ext>
              </a:extLst>
            </a:blip>
            <a:srcRect l="62668" t="62393" r="2670" b="795"/>
            <a:stretch/>
          </p:blipFill>
          <p:spPr>
            <a:xfrm>
              <a:off x="5825277" y="3168396"/>
              <a:ext cx="1890000" cy="1440000"/>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8561DBC4-2B01-44D1-8FC6-8697F75B153A}"/>
                </a:ext>
              </a:extLst>
            </p:cNvPr>
            <p:cNvPicPr>
              <a:picLocks/>
            </p:cNvPicPr>
            <p:nvPr/>
          </p:nvPicPr>
          <p:blipFill rotWithShape="1">
            <a:blip r:embed="rId10" cstate="print">
              <a:extLst>
                <a:ext uri="{28A0092B-C50C-407E-A947-70E740481C1C}">
                  <a14:useLocalDpi xmlns:a14="http://schemas.microsoft.com/office/drawing/2010/main" val="0"/>
                </a:ext>
              </a:extLst>
            </a:blip>
            <a:srcRect l="22335" t="29998" r="33316" b="22126"/>
            <a:stretch/>
          </p:blipFill>
          <p:spPr>
            <a:xfrm>
              <a:off x="5825515" y="1698161"/>
              <a:ext cx="1890000" cy="1440000"/>
            </a:xfrm>
            <a:prstGeom prst="rect">
              <a:avLst/>
            </a:prstGeom>
            <a:ln>
              <a:solidFill>
                <a:schemeClr val="tx1">
                  <a:lumMod val="50000"/>
                  <a:lumOff val="50000"/>
                </a:schemeClr>
              </a:solidFill>
            </a:ln>
          </p:spPr>
        </p:pic>
        <p:sp>
          <p:nvSpPr>
            <p:cNvPr id="13" name="TextBox 12">
              <a:extLst>
                <a:ext uri="{FF2B5EF4-FFF2-40B4-BE49-F238E27FC236}">
                  <a16:creationId xmlns:a16="http://schemas.microsoft.com/office/drawing/2014/main" id="{327D2E2B-7397-4B72-B2BA-88458811AE1F}"/>
                </a:ext>
              </a:extLst>
            </p:cNvPr>
            <p:cNvSpPr txBox="1"/>
            <p:nvPr/>
          </p:nvSpPr>
          <p:spPr>
            <a:xfrm>
              <a:off x="5181249" y="2841040"/>
              <a:ext cx="680795" cy="287569"/>
            </a:xfrm>
            <a:prstGeom prst="rect">
              <a:avLst/>
            </a:prstGeom>
            <a:noFill/>
          </p:spPr>
          <p:txBody>
            <a:bodyPr wrap="square" rtlCol="0">
              <a:spAutoFit/>
            </a:bodyPr>
            <a:lstStyle/>
            <a:p>
              <a:r>
                <a:rPr lang="en-GB" sz="1800" dirty="0">
                  <a:solidFill>
                    <a:schemeClr val="bg1"/>
                  </a:solidFill>
                </a:rPr>
                <a:t>x10</a:t>
              </a:r>
            </a:p>
          </p:txBody>
        </p:sp>
        <p:sp>
          <p:nvSpPr>
            <p:cNvPr id="14" name="TextBox 13">
              <a:extLst>
                <a:ext uri="{FF2B5EF4-FFF2-40B4-BE49-F238E27FC236}">
                  <a16:creationId xmlns:a16="http://schemas.microsoft.com/office/drawing/2014/main" id="{A52C3A44-8F78-4752-9FDA-DD257167C3A3}"/>
                </a:ext>
              </a:extLst>
            </p:cNvPr>
            <p:cNvSpPr txBox="1"/>
            <p:nvPr/>
          </p:nvSpPr>
          <p:spPr>
            <a:xfrm>
              <a:off x="5101355" y="4269525"/>
              <a:ext cx="686374" cy="287569"/>
            </a:xfrm>
            <a:prstGeom prst="rect">
              <a:avLst/>
            </a:prstGeom>
            <a:noFill/>
          </p:spPr>
          <p:txBody>
            <a:bodyPr wrap="square" rtlCol="0">
              <a:spAutoFit/>
            </a:bodyPr>
            <a:lstStyle/>
            <a:p>
              <a:r>
                <a:rPr lang="en-GB" sz="1800" dirty="0">
                  <a:solidFill>
                    <a:schemeClr val="bg1"/>
                  </a:solidFill>
                </a:rPr>
                <a:t>x10</a:t>
              </a:r>
            </a:p>
          </p:txBody>
        </p:sp>
        <p:sp>
          <p:nvSpPr>
            <p:cNvPr id="15" name="TextBox 14">
              <a:extLst>
                <a:ext uri="{FF2B5EF4-FFF2-40B4-BE49-F238E27FC236}">
                  <a16:creationId xmlns:a16="http://schemas.microsoft.com/office/drawing/2014/main" id="{ACE8FBB5-5B1F-4F00-A9A4-EA310A34C46D}"/>
                </a:ext>
              </a:extLst>
            </p:cNvPr>
            <p:cNvSpPr txBox="1"/>
            <p:nvPr/>
          </p:nvSpPr>
          <p:spPr>
            <a:xfrm>
              <a:off x="3420316" y="4265570"/>
              <a:ext cx="521848" cy="287569"/>
            </a:xfrm>
            <a:prstGeom prst="rect">
              <a:avLst/>
            </a:prstGeom>
            <a:noFill/>
          </p:spPr>
          <p:txBody>
            <a:bodyPr wrap="square" rtlCol="0">
              <a:spAutoFit/>
            </a:bodyPr>
            <a:lstStyle/>
            <a:p>
              <a:r>
                <a:rPr lang="en-GB" sz="1800" dirty="0">
                  <a:solidFill>
                    <a:schemeClr val="bg1"/>
                  </a:solidFill>
                </a:rPr>
                <a:t>x4</a:t>
              </a:r>
            </a:p>
          </p:txBody>
        </p:sp>
        <p:sp>
          <p:nvSpPr>
            <p:cNvPr id="16" name="TextBox 15">
              <a:extLst>
                <a:ext uri="{FF2B5EF4-FFF2-40B4-BE49-F238E27FC236}">
                  <a16:creationId xmlns:a16="http://schemas.microsoft.com/office/drawing/2014/main" id="{E7B147EB-11B6-494B-BA58-C3E0E654D2CD}"/>
                </a:ext>
              </a:extLst>
            </p:cNvPr>
            <p:cNvSpPr txBox="1"/>
            <p:nvPr/>
          </p:nvSpPr>
          <p:spPr>
            <a:xfrm>
              <a:off x="3420316" y="2852935"/>
              <a:ext cx="521848" cy="287569"/>
            </a:xfrm>
            <a:prstGeom prst="rect">
              <a:avLst/>
            </a:prstGeom>
            <a:noFill/>
          </p:spPr>
          <p:txBody>
            <a:bodyPr wrap="square" rtlCol="0">
              <a:spAutoFit/>
            </a:bodyPr>
            <a:lstStyle/>
            <a:p>
              <a:r>
                <a:rPr lang="en-GB" sz="1800" dirty="0">
                  <a:solidFill>
                    <a:schemeClr val="bg1"/>
                  </a:solidFill>
                </a:rPr>
                <a:t>x4</a:t>
              </a:r>
            </a:p>
          </p:txBody>
        </p:sp>
      </p:grpSp>
      <p:sp>
        <p:nvSpPr>
          <p:cNvPr id="17" name="TextBox 16">
            <a:extLst>
              <a:ext uri="{FF2B5EF4-FFF2-40B4-BE49-F238E27FC236}">
                <a16:creationId xmlns:a16="http://schemas.microsoft.com/office/drawing/2014/main" id="{A7CED60C-88EB-4C55-8D32-695E1142818F}"/>
              </a:ext>
            </a:extLst>
          </p:cNvPr>
          <p:cNvSpPr txBox="1"/>
          <p:nvPr/>
        </p:nvSpPr>
        <p:spPr>
          <a:xfrm>
            <a:off x="0" y="6488668"/>
            <a:ext cx="1887824" cy="338554"/>
          </a:xfrm>
          <a:prstGeom prst="rect">
            <a:avLst/>
          </a:prstGeom>
          <a:noFill/>
        </p:spPr>
        <p:txBody>
          <a:bodyPr wrap="none" rtlCol="0">
            <a:spAutoFit/>
          </a:bodyPr>
          <a:lstStyle/>
          <a:p>
            <a:r>
              <a:rPr lang="en-US" sz="1600" dirty="0" err="1"/>
              <a:t>Mennan</a:t>
            </a:r>
            <a:r>
              <a:rPr lang="en-US" sz="1600" dirty="0"/>
              <a:t> et al., 2016.</a:t>
            </a:r>
          </a:p>
        </p:txBody>
      </p:sp>
    </p:spTree>
    <p:extLst>
      <p:ext uri="{BB962C8B-B14F-4D97-AF65-F5344CB8AC3E}">
        <p14:creationId xmlns:p14="http://schemas.microsoft.com/office/powerpoint/2010/main" val="3503926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5068FE-BC40-4DFC-81D4-A1DA543FD858}"/>
              </a:ext>
            </a:extLst>
          </p:cNvPr>
          <p:cNvSpPr txBox="1"/>
          <p:nvPr/>
        </p:nvSpPr>
        <p:spPr>
          <a:xfrm>
            <a:off x="-75951" y="6549027"/>
            <a:ext cx="3298724" cy="300082"/>
          </a:xfrm>
          <a:prstGeom prst="rect">
            <a:avLst/>
          </a:prstGeom>
          <a:noFill/>
        </p:spPr>
        <p:txBody>
          <a:bodyPr wrap="none" rtlCol="0">
            <a:spAutoFit/>
          </a:bodyPr>
          <a:lstStyle/>
          <a:p>
            <a:r>
              <a:rPr lang="en-US" sz="1350" dirty="0">
                <a:latin typeface="Akkurat Std" panose="020B0504020101020102" pitchFamily="34" charset="0"/>
                <a:cs typeface="Akkurat Std" panose="020B0504020101020102" pitchFamily="34" charset="0"/>
              </a:rPr>
              <a:t>Kay et al., Regenerative Medicine, 2015</a:t>
            </a:r>
          </a:p>
        </p:txBody>
      </p:sp>
      <p:sp>
        <p:nvSpPr>
          <p:cNvPr id="7" name="Title 5">
            <a:extLst>
              <a:ext uri="{FF2B5EF4-FFF2-40B4-BE49-F238E27FC236}">
                <a16:creationId xmlns:a16="http://schemas.microsoft.com/office/drawing/2014/main" id="{9ADC6047-A5F7-4972-A072-E136AA5F4BBF}"/>
              </a:ext>
            </a:extLst>
          </p:cNvPr>
          <p:cNvSpPr txBox="1">
            <a:spLocks/>
          </p:cNvSpPr>
          <p:nvPr/>
        </p:nvSpPr>
        <p:spPr>
          <a:xfrm>
            <a:off x="447455" y="2615903"/>
            <a:ext cx="8046720"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1">
                    <a:lumMod val="50000"/>
                  </a:schemeClr>
                </a:solidFill>
              </a:rPr>
              <a:t>Tri-gas incubators are better than nothing</a:t>
            </a:r>
            <a:endParaRPr lang="en-US" dirty="0">
              <a:solidFill>
                <a:schemeClr val="accent1">
                  <a:lumMod val="50000"/>
                </a:schemeClr>
              </a:solidFill>
              <a:latin typeface="Akkurat Std" panose="020B0504020101020102" pitchFamily="34" charset="0"/>
              <a:cs typeface="Akkurat Std" panose="020B0504020101020102" pitchFamily="34" charset="0"/>
            </a:endParaRPr>
          </a:p>
        </p:txBody>
      </p:sp>
      <p:sp>
        <p:nvSpPr>
          <p:cNvPr id="8" name="Title 7">
            <a:extLst>
              <a:ext uri="{FF2B5EF4-FFF2-40B4-BE49-F238E27FC236}">
                <a16:creationId xmlns:a16="http://schemas.microsoft.com/office/drawing/2014/main" id="{2F5056AB-7515-4C3F-99AA-A075C456D947}"/>
              </a:ext>
            </a:extLst>
          </p:cNvPr>
          <p:cNvSpPr txBox="1">
            <a:spLocks/>
          </p:cNvSpPr>
          <p:nvPr/>
        </p:nvSpPr>
        <p:spPr>
          <a:xfrm>
            <a:off x="98233" y="-226628"/>
            <a:ext cx="82296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lumMod val="50000"/>
                  </a:schemeClr>
                </a:solidFill>
              </a:rPr>
              <a:t>Open Bench Culture Scheme</a:t>
            </a:r>
          </a:p>
        </p:txBody>
      </p:sp>
    </p:spTree>
    <p:extLst>
      <p:ext uri="{BB962C8B-B14F-4D97-AF65-F5344CB8AC3E}">
        <p14:creationId xmlns:p14="http://schemas.microsoft.com/office/powerpoint/2010/main" val="246861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F5056AB-7515-4C3F-99AA-A075C456D947}"/>
              </a:ext>
            </a:extLst>
          </p:cNvPr>
          <p:cNvSpPr txBox="1">
            <a:spLocks/>
          </p:cNvSpPr>
          <p:nvPr/>
        </p:nvSpPr>
        <p:spPr>
          <a:xfrm>
            <a:off x="98233" y="-279636"/>
            <a:ext cx="82296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lumMod val="50000"/>
                  </a:schemeClr>
                </a:solidFill>
              </a:rPr>
              <a:t>Open Bench Culture Scheme</a:t>
            </a:r>
          </a:p>
        </p:txBody>
      </p:sp>
      <p:graphicFrame>
        <p:nvGraphicFramePr>
          <p:cNvPr id="5" name="Content Placeholder 9">
            <a:extLst>
              <a:ext uri="{FF2B5EF4-FFF2-40B4-BE49-F238E27FC236}">
                <a16:creationId xmlns:a16="http://schemas.microsoft.com/office/drawing/2014/main" id="{7401BF9E-FA85-4261-A976-B13D05C90C35}"/>
              </a:ext>
            </a:extLst>
          </p:cNvPr>
          <p:cNvGraphicFramePr>
            <a:graphicFrameLocks/>
          </p:cNvGraphicFramePr>
          <p:nvPr>
            <p:extLst/>
          </p:nvPr>
        </p:nvGraphicFramePr>
        <p:xfrm>
          <a:off x="190500" y="1547191"/>
          <a:ext cx="8763000"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9761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rrow: Right 37">
            <a:extLst>
              <a:ext uri="{FF2B5EF4-FFF2-40B4-BE49-F238E27FC236}">
                <a16:creationId xmlns:a16="http://schemas.microsoft.com/office/drawing/2014/main" id="{92A9B5E1-020B-400C-92EC-E7BA2B46290B}"/>
              </a:ext>
            </a:extLst>
          </p:cNvPr>
          <p:cNvSpPr/>
          <p:nvPr/>
        </p:nvSpPr>
        <p:spPr>
          <a:xfrm>
            <a:off x="353735" y="1790700"/>
            <a:ext cx="8705790" cy="3276600"/>
          </a:xfrm>
          <a:prstGeom prst="rightArrow">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pic>
        <p:nvPicPr>
          <p:cNvPr id="4" name="Picture 3">
            <a:extLst>
              <a:ext uri="{FF2B5EF4-FFF2-40B4-BE49-F238E27FC236}">
                <a16:creationId xmlns:a16="http://schemas.microsoft.com/office/drawing/2014/main" id="{6E1B5A8A-7DC7-4FB0-8A6D-CB5F11882E87}"/>
              </a:ext>
            </a:extLst>
          </p:cNvPr>
          <p:cNvPicPr>
            <a:picLocks noChangeAspect="1"/>
          </p:cNvPicPr>
          <p:nvPr/>
        </p:nvPicPr>
        <p:blipFill>
          <a:blip r:embed="rId3"/>
          <a:stretch>
            <a:fillRect/>
          </a:stretch>
        </p:blipFill>
        <p:spPr>
          <a:xfrm>
            <a:off x="6555387" y="5957508"/>
            <a:ext cx="2281237" cy="500063"/>
          </a:xfrm>
          <a:prstGeom prst="rect">
            <a:avLst/>
          </a:prstGeom>
        </p:spPr>
      </p:pic>
      <p:pic>
        <p:nvPicPr>
          <p:cNvPr id="18" name="Picture 2" descr="http://cdn.toonvectors.com/images/2/4237/toonvectors-4237-940.jpg">
            <a:extLst>
              <a:ext uri="{FF2B5EF4-FFF2-40B4-BE49-F238E27FC236}">
                <a16:creationId xmlns:a16="http://schemas.microsoft.com/office/drawing/2014/main" id="{E988B7F5-5FC5-4CFD-BD12-8A5C7E9495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7631" y="4658530"/>
            <a:ext cx="990601" cy="9906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cdn.toonvectors.com/images/2/4237/toonvectors-4237-940.jpg">
            <a:extLst>
              <a:ext uri="{FF2B5EF4-FFF2-40B4-BE49-F238E27FC236}">
                <a16:creationId xmlns:a16="http://schemas.microsoft.com/office/drawing/2014/main" id="{C600A293-B8BE-4D48-9178-617981C739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7748" y="4624989"/>
            <a:ext cx="990601" cy="9906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cdn.toonvectors.com/images/2/4244/toonvectors-4244-940.jpg">
            <a:extLst>
              <a:ext uri="{FF2B5EF4-FFF2-40B4-BE49-F238E27FC236}">
                <a16:creationId xmlns:a16="http://schemas.microsoft.com/office/drawing/2014/main" id="{2C061C14-4225-43D9-A85E-106A75CC42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0540" y="4658530"/>
            <a:ext cx="990602" cy="99060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1231A215-F21D-4601-A498-AC7E8E11415B}"/>
              </a:ext>
            </a:extLst>
          </p:cNvPr>
          <p:cNvCxnSpPr/>
          <p:nvPr/>
        </p:nvCxnSpPr>
        <p:spPr bwMode="auto">
          <a:xfrm>
            <a:off x="2166770" y="5071148"/>
            <a:ext cx="495758"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pic>
        <p:nvPicPr>
          <p:cNvPr id="22" name="Picture 2" descr="http://cdn.toonvectors.com/images/2/4244/toonvectors-4244-940.jpg">
            <a:extLst>
              <a:ext uri="{FF2B5EF4-FFF2-40B4-BE49-F238E27FC236}">
                <a16:creationId xmlns:a16="http://schemas.microsoft.com/office/drawing/2014/main" id="{A48C4DC1-7177-418F-BC80-98D4C7178A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109" y="4632057"/>
            <a:ext cx="1017074" cy="101707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E2DC65C8-8E4A-4E93-96E1-BE2DEEE058F7}"/>
              </a:ext>
            </a:extLst>
          </p:cNvPr>
          <p:cNvCxnSpPr/>
          <p:nvPr/>
        </p:nvCxnSpPr>
        <p:spPr bwMode="auto">
          <a:xfrm>
            <a:off x="4154099" y="5076673"/>
            <a:ext cx="495758"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24339BE2-3F53-48A8-8B28-37591BB4D814}"/>
              </a:ext>
            </a:extLst>
          </p:cNvPr>
          <p:cNvCxnSpPr/>
          <p:nvPr/>
        </p:nvCxnSpPr>
        <p:spPr bwMode="auto">
          <a:xfrm>
            <a:off x="6238501" y="5076673"/>
            <a:ext cx="495758"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grpSp>
        <p:nvGrpSpPr>
          <p:cNvPr id="26" name="Group 25">
            <a:extLst>
              <a:ext uri="{FF2B5EF4-FFF2-40B4-BE49-F238E27FC236}">
                <a16:creationId xmlns:a16="http://schemas.microsoft.com/office/drawing/2014/main" id="{7E73A0FE-AD9C-4E4D-BFD3-096055429A69}"/>
              </a:ext>
            </a:extLst>
          </p:cNvPr>
          <p:cNvGrpSpPr/>
          <p:nvPr/>
        </p:nvGrpSpPr>
        <p:grpSpPr>
          <a:xfrm>
            <a:off x="717029" y="2773680"/>
            <a:ext cx="1801285" cy="1310640"/>
            <a:chOff x="526529" y="982980"/>
            <a:chExt cx="1801285" cy="1310640"/>
          </a:xfrm>
        </p:grpSpPr>
        <p:sp>
          <p:nvSpPr>
            <p:cNvPr id="36" name="Rectangle: Rounded Corners 35">
              <a:extLst>
                <a:ext uri="{FF2B5EF4-FFF2-40B4-BE49-F238E27FC236}">
                  <a16:creationId xmlns:a16="http://schemas.microsoft.com/office/drawing/2014/main" id="{93AE3F51-7D53-4749-9FD4-577407EEB308}"/>
                </a:ext>
              </a:extLst>
            </p:cNvPr>
            <p:cNvSpPr/>
            <p:nvPr/>
          </p:nvSpPr>
          <p:spPr>
            <a:xfrm>
              <a:off x="526529" y="982980"/>
              <a:ext cx="1801285" cy="1310640"/>
            </a:xfrm>
            <a:prstGeom prst="round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7" name="Rectangle: Rounded Corners 4">
              <a:extLst>
                <a:ext uri="{FF2B5EF4-FFF2-40B4-BE49-F238E27FC236}">
                  <a16:creationId xmlns:a16="http://schemas.microsoft.com/office/drawing/2014/main" id="{F21D9812-BFD1-41ED-B37B-9ABE1B35D61B}"/>
                </a:ext>
              </a:extLst>
            </p:cNvPr>
            <p:cNvSpPr txBox="1"/>
            <p:nvPr/>
          </p:nvSpPr>
          <p:spPr>
            <a:xfrm>
              <a:off x="590509" y="1046960"/>
              <a:ext cx="1673325" cy="11826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itchFamily="34" charset="0"/>
                  <a:cs typeface="Arial" pitchFamily="34" charset="0"/>
                </a:rPr>
                <a:t>Cells isolated from ‘invivo’ source</a:t>
              </a:r>
            </a:p>
          </p:txBody>
        </p:sp>
      </p:grpSp>
      <p:grpSp>
        <p:nvGrpSpPr>
          <p:cNvPr id="27" name="Group 26">
            <a:extLst>
              <a:ext uri="{FF2B5EF4-FFF2-40B4-BE49-F238E27FC236}">
                <a16:creationId xmlns:a16="http://schemas.microsoft.com/office/drawing/2014/main" id="{CFAF61DF-4F5E-473C-B9D2-B2CB5BB8F26D}"/>
              </a:ext>
            </a:extLst>
          </p:cNvPr>
          <p:cNvGrpSpPr/>
          <p:nvPr/>
        </p:nvGrpSpPr>
        <p:grpSpPr>
          <a:xfrm>
            <a:off x="2679840" y="2773680"/>
            <a:ext cx="1801285" cy="1310640"/>
            <a:chOff x="2489340" y="982980"/>
            <a:chExt cx="1801285" cy="1310640"/>
          </a:xfrm>
        </p:grpSpPr>
        <p:sp>
          <p:nvSpPr>
            <p:cNvPr id="34" name="Rectangle: Rounded Corners 33">
              <a:extLst>
                <a:ext uri="{FF2B5EF4-FFF2-40B4-BE49-F238E27FC236}">
                  <a16:creationId xmlns:a16="http://schemas.microsoft.com/office/drawing/2014/main" id="{2C0CFB83-0442-493F-B233-BBF495025C49}"/>
                </a:ext>
              </a:extLst>
            </p:cNvPr>
            <p:cNvSpPr/>
            <p:nvPr/>
          </p:nvSpPr>
          <p:spPr>
            <a:xfrm>
              <a:off x="2489340" y="982980"/>
              <a:ext cx="1801285" cy="1310640"/>
            </a:xfrm>
            <a:prstGeom prst="round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Rectangle: Rounded Corners 6">
              <a:extLst>
                <a:ext uri="{FF2B5EF4-FFF2-40B4-BE49-F238E27FC236}">
                  <a16:creationId xmlns:a16="http://schemas.microsoft.com/office/drawing/2014/main" id="{0884AB13-89D6-4F0B-8AFA-C0A57A1D023A}"/>
                </a:ext>
              </a:extLst>
            </p:cNvPr>
            <p:cNvSpPr txBox="1"/>
            <p:nvPr/>
          </p:nvSpPr>
          <p:spPr>
            <a:xfrm>
              <a:off x="2553320" y="1046960"/>
              <a:ext cx="1673325" cy="11826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itchFamily="34" charset="0"/>
                  <a:cs typeface="Arial" pitchFamily="34" charset="0"/>
                </a:rPr>
                <a:t>Cells transferred to media (in a BSC)</a:t>
              </a:r>
            </a:p>
          </p:txBody>
        </p:sp>
      </p:grpSp>
      <p:grpSp>
        <p:nvGrpSpPr>
          <p:cNvPr id="28" name="Group 27">
            <a:extLst>
              <a:ext uri="{FF2B5EF4-FFF2-40B4-BE49-F238E27FC236}">
                <a16:creationId xmlns:a16="http://schemas.microsoft.com/office/drawing/2014/main" id="{D1C7251D-C37B-4F86-831F-5469739A687B}"/>
              </a:ext>
            </a:extLst>
          </p:cNvPr>
          <p:cNvGrpSpPr/>
          <p:nvPr/>
        </p:nvGrpSpPr>
        <p:grpSpPr>
          <a:xfrm>
            <a:off x="4642650" y="2773680"/>
            <a:ext cx="1633855" cy="1310640"/>
            <a:chOff x="4452150" y="982980"/>
            <a:chExt cx="1633855" cy="1310640"/>
          </a:xfrm>
        </p:grpSpPr>
        <p:sp>
          <p:nvSpPr>
            <p:cNvPr id="32" name="Rectangle: Rounded Corners 31">
              <a:extLst>
                <a:ext uri="{FF2B5EF4-FFF2-40B4-BE49-F238E27FC236}">
                  <a16:creationId xmlns:a16="http://schemas.microsoft.com/office/drawing/2014/main" id="{4AD6E39D-30FC-4D97-8FD6-0F5DF8F2200D}"/>
                </a:ext>
              </a:extLst>
            </p:cNvPr>
            <p:cNvSpPr/>
            <p:nvPr/>
          </p:nvSpPr>
          <p:spPr>
            <a:xfrm>
              <a:off x="4452150" y="982980"/>
              <a:ext cx="1633855" cy="1310640"/>
            </a:xfrm>
            <a:prstGeom prst="round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Rectangle: Rounded Corners 8">
              <a:extLst>
                <a:ext uri="{FF2B5EF4-FFF2-40B4-BE49-F238E27FC236}">
                  <a16:creationId xmlns:a16="http://schemas.microsoft.com/office/drawing/2014/main" id="{01B4EB02-8F23-41A2-BABD-5F345B9AC8CA}"/>
                </a:ext>
              </a:extLst>
            </p:cNvPr>
            <p:cNvSpPr txBox="1"/>
            <p:nvPr/>
          </p:nvSpPr>
          <p:spPr>
            <a:xfrm>
              <a:off x="4516130" y="1046960"/>
              <a:ext cx="1505895" cy="11826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itchFamily="34" charset="0"/>
                  <a:ea typeface="MS PGothic" pitchFamily="34" charset="-128"/>
                  <a:cs typeface="Arial" pitchFamily="34" charset="0"/>
                </a:rPr>
                <a:t>Transferred to CO</a:t>
              </a:r>
              <a:r>
                <a:rPr lang="en-GB" sz="1700" kern="1200" baseline="-25000" dirty="0">
                  <a:latin typeface="Arial" pitchFamily="34" charset="0"/>
                  <a:ea typeface="MS PGothic" pitchFamily="34" charset="-128"/>
                  <a:cs typeface="Arial" pitchFamily="34" charset="0"/>
                </a:rPr>
                <a:t>2 </a:t>
              </a:r>
              <a:r>
                <a:rPr lang="en-GB" sz="1700" kern="1200" baseline="0" dirty="0">
                  <a:latin typeface="Arial" pitchFamily="34" charset="0"/>
                  <a:ea typeface="MS PGothic" pitchFamily="34" charset="-128"/>
                  <a:cs typeface="Arial" pitchFamily="34" charset="0"/>
                </a:rPr>
                <a:t>or </a:t>
              </a:r>
              <a:r>
                <a:rPr lang="en-GB" sz="1700" kern="1200" dirty="0">
                  <a:latin typeface="Arial" pitchFamily="34" charset="0"/>
                  <a:ea typeface="MS PGothic" pitchFamily="34" charset="-128"/>
                  <a:cs typeface="Arial" pitchFamily="34" charset="0"/>
                </a:rPr>
                <a:t>CO</a:t>
              </a:r>
              <a:r>
                <a:rPr lang="en-GB" sz="1700" kern="1200" baseline="-25000" dirty="0">
                  <a:latin typeface="Arial" pitchFamily="34" charset="0"/>
                  <a:ea typeface="MS PGothic" pitchFamily="34" charset="-128"/>
                  <a:cs typeface="Arial" pitchFamily="34" charset="0"/>
                </a:rPr>
                <a:t>2</a:t>
              </a:r>
              <a:r>
                <a:rPr lang="en-GB" sz="1700" kern="1200" dirty="0">
                  <a:latin typeface="Arial" pitchFamily="34" charset="0"/>
                  <a:ea typeface="MS PGothic" pitchFamily="34" charset="-128"/>
                  <a:cs typeface="Arial" pitchFamily="34" charset="0"/>
                </a:rPr>
                <a:t>/O</a:t>
              </a:r>
              <a:r>
                <a:rPr lang="en-GB" sz="1700" kern="1200" baseline="-25000" dirty="0">
                  <a:latin typeface="Arial" pitchFamily="34" charset="0"/>
                  <a:ea typeface="MS PGothic" pitchFamily="34" charset="-128"/>
                  <a:cs typeface="Arial" pitchFamily="34" charset="0"/>
                </a:rPr>
                <a:t>2  </a:t>
              </a:r>
              <a:r>
                <a:rPr lang="en-GB" sz="1700" kern="1200" dirty="0">
                  <a:latin typeface="Arial" pitchFamily="34" charset="0"/>
                  <a:ea typeface="MS PGothic" pitchFamily="34" charset="-128"/>
                  <a:cs typeface="Arial" pitchFamily="34" charset="0"/>
                </a:rPr>
                <a:t>incubator</a:t>
              </a:r>
            </a:p>
          </p:txBody>
        </p:sp>
      </p:grpSp>
      <p:grpSp>
        <p:nvGrpSpPr>
          <p:cNvPr id="29" name="Group 28">
            <a:extLst>
              <a:ext uri="{FF2B5EF4-FFF2-40B4-BE49-F238E27FC236}">
                <a16:creationId xmlns:a16="http://schemas.microsoft.com/office/drawing/2014/main" id="{06076647-2E52-4A4A-85F6-ABB0E11C9FA1}"/>
              </a:ext>
            </a:extLst>
          </p:cNvPr>
          <p:cNvGrpSpPr/>
          <p:nvPr/>
        </p:nvGrpSpPr>
        <p:grpSpPr>
          <a:xfrm>
            <a:off x="6438031" y="2773680"/>
            <a:ext cx="1988939" cy="1310640"/>
            <a:chOff x="6247531" y="982980"/>
            <a:chExt cx="1988939" cy="1310640"/>
          </a:xfrm>
        </p:grpSpPr>
        <p:sp>
          <p:nvSpPr>
            <p:cNvPr id="30" name="Rectangle: Rounded Corners 29">
              <a:extLst>
                <a:ext uri="{FF2B5EF4-FFF2-40B4-BE49-F238E27FC236}">
                  <a16:creationId xmlns:a16="http://schemas.microsoft.com/office/drawing/2014/main" id="{A7356B33-1E89-43EB-84B6-72F413A69A12}"/>
                </a:ext>
              </a:extLst>
            </p:cNvPr>
            <p:cNvSpPr/>
            <p:nvPr/>
          </p:nvSpPr>
          <p:spPr>
            <a:xfrm>
              <a:off x="6247531" y="982980"/>
              <a:ext cx="1988939" cy="1310640"/>
            </a:xfrm>
            <a:prstGeom prst="round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1" name="Rectangle: Rounded Corners 10">
              <a:extLst>
                <a:ext uri="{FF2B5EF4-FFF2-40B4-BE49-F238E27FC236}">
                  <a16:creationId xmlns:a16="http://schemas.microsoft.com/office/drawing/2014/main" id="{DB3FCEEE-48F2-40E9-A64C-128D61CC1802}"/>
                </a:ext>
              </a:extLst>
            </p:cNvPr>
            <p:cNvSpPr txBox="1"/>
            <p:nvPr/>
          </p:nvSpPr>
          <p:spPr>
            <a:xfrm>
              <a:off x="6311511" y="1046960"/>
              <a:ext cx="1860979" cy="11826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itchFamily="34" charset="0"/>
                  <a:ea typeface="MS PGothic" pitchFamily="34" charset="-128"/>
                  <a:cs typeface="Arial" pitchFamily="34" charset="0"/>
                </a:rPr>
                <a:t>Cells removed for analysis under a microscope in an open environment</a:t>
              </a:r>
            </a:p>
          </p:txBody>
        </p:sp>
      </p:grpSp>
    </p:spTree>
    <p:extLst>
      <p:ext uri="{BB962C8B-B14F-4D97-AF65-F5344CB8AC3E}">
        <p14:creationId xmlns:p14="http://schemas.microsoft.com/office/powerpoint/2010/main" val="1958590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F5056AB-7515-4C3F-99AA-A075C456D947}"/>
              </a:ext>
            </a:extLst>
          </p:cNvPr>
          <p:cNvSpPr txBox="1">
            <a:spLocks/>
          </p:cNvSpPr>
          <p:nvPr/>
        </p:nvSpPr>
        <p:spPr>
          <a:xfrm>
            <a:off x="98233" y="-213376"/>
            <a:ext cx="82296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1">
                    <a:lumMod val="50000"/>
                  </a:schemeClr>
                </a:solidFill>
              </a:rPr>
              <a:t>Cells respond quickly…</a:t>
            </a:r>
          </a:p>
        </p:txBody>
      </p:sp>
      <p:pic>
        <p:nvPicPr>
          <p:cNvPr id="4" name="Picture 3">
            <a:extLst>
              <a:ext uri="{FF2B5EF4-FFF2-40B4-BE49-F238E27FC236}">
                <a16:creationId xmlns:a16="http://schemas.microsoft.com/office/drawing/2014/main" id="{AC46C4AE-B335-4C9B-8298-3F0C9B10299C}"/>
              </a:ext>
            </a:extLst>
          </p:cNvPr>
          <p:cNvPicPr>
            <a:picLocks noChangeAspect="1"/>
          </p:cNvPicPr>
          <p:nvPr/>
        </p:nvPicPr>
        <p:blipFill>
          <a:blip r:embed="rId3"/>
          <a:stretch>
            <a:fillRect/>
          </a:stretch>
        </p:blipFill>
        <p:spPr>
          <a:xfrm>
            <a:off x="342887" y="2037161"/>
            <a:ext cx="3919898" cy="2529695"/>
          </a:xfrm>
          <a:prstGeom prst="rect">
            <a:avLst/>
          </a:prstGeom>
        </p:spPr>
      </p:pic>
      <p:graphicFrame>
        <p:nvGraphicFramePr>
          <p:cNvPr id="6" name="Object 5">
            <a:extLst>
              <a:ext uri="{FF2B5EF4-FFF2-40B4-BE49-F238E27FC236}">
                <a16:creationId xmlns:a16="http://schemas.microsoft.com/office/drawing/2014/main" id="{0BD0A20D-696E-4C43-8EF7-BE44485981E5}"/>
              </a:ext>
            </a:extLst>
          </p:cNvPr>
          <p:cNvGraphicFramePr>
            <a:graphicFrameLocks noChangeAspect="1"/>
          </p:cNvGraphicFramePr>
          <p:nvPr>
            <p:extLst/>
          </p:nvPr>
        </p:nvGraphicFramePr>
        <p:xfrm>
          <a:off x="4434840" y="2027926"/>
          <a:ext cx="4366273" cy="2529695"/>
        </p:xfrm>
        <a:graphic>
          <a:graphicData uri="http://schemas.openxmlformats.org/presentationml/2006/ole">
            <mc:AlternateContent xmlns:mc="http://schemas.openxmlformats.org/markup-compatibility/2006">
              <mc:Choice xmlns:v="urn:schemas-microsoft-com:vml" Requires="v">
                <p:oleObj spid="_x0000_s1051" name="Prism 7" r:id="rId4" imgW="3739649" imgH="2166687" progId="Prism7.Document">
                  <p:embed/>
                </p:oleObj>
              </mc:Choice>
              <mc:Fallback>
                <p:oleObj name="Prism 7" r:id="rId4" imgW="3739649" imgH="2166687" progId="Prism7.Document">
                  <p:embed/>
                  <p:pic>
                    <p:nvPicPr>
                      <p:cNvPr id="6" name="Object 5">
                        <a:extLst>
                          <a:ext uri="{FF2B5EF4-FFF2-40B4-BE49-F238E27FC236}">
                            <a16:creationId xmlns:a16="http://schemas.microsoft.com/office/drawing/2014/main" id="{0BD0A20D-696E-4C43-8EF7-BE44485981E5}"/>
                          </a:ext>
                        </a:extLst>
                      </p:cNvPr>
                      <p:cNvPicPr/>
                      <p:nvPr/>
                    </p:nvPicPr>
                    <p:blipFill>
                      <a:blip r:embed="rId5"/>
                      <a:stretch>
                        <a:fillRect/>
                      </a:stretch>
                    </p:blipFill>
                    <p:spPr>
                      <a:xfrm>
                        <a:off x="4434840" y="2027926"/>
                        <a:ext cx="4366273" cy="2529695"/>
                      </a:xfrm>
                      <a:prstGeom prst="rect">
                        <a:avLst/>
                      </a:prstGeom>
                      <a:solidFill>
                        <a:schemeClr val="bg1"/>
                      </a:solidFill>
                    </p:spPr>
                  </p:pic>
                </p:oleObj>
              </mc:Fallback>
            </mc:AlternateContent>
          </a:graphicData>
        </a:graphic>
      </p:graphicFrame>
      <p:sp>
        <p:nvSpPr>
          <p:cNvPr id="7" name="TextBox 6">
            <a:extLst>
              <a:ext uri="{FF2B5EF4-FFF2-40B4-BE49-F238E27FC236}">
                <a16:creationId xmlns:a16="http://schemas.microsoft.com/office/drawing/2014/main" id="{36ECC39D-3E44-407A-8F2B-478688C1F9B4}"/>
              </a:ext>
            </a:extLst>
          </p:cNvPr>
          <p:cNvSpPr txBox="1"/>
          <p:nvPr/>
        </p:nvSpPr>
        <p:spPr>
          <a:xfrm>
            <a:off x="760700" y="5429250"/>
            <a:ext cx="7622600" cy="369332"/>
          </a:xfrm>
          <a:prstGeom prst="rect">
            <a:avLst/>
          </a:prstGeom>
          <a:noFill/>
        </p:spPr>
        <p:txBody>
          <a:bodyPr wrap="none" rtlCol="0">
            <a:spAutoFit/>
          </a:bodyPr>
          <a:lstStyle/>
          <a:p>
            <a:r>
              <a:rPr lang="en-US" dirty="0">
                <a:solidFill>
                  <a:schemeClr val="accent1">
                    <a:lumMod val="50000"/>
                  </a:schemeClr>
                </a:solidFill>
              </a:rPr>
              <a:t>Measurable changes in cytosolic oxygen concentration within 3 minutes</a:t>
            </a:r>
          </a:p>
        </p:txBody>
      </p:sp>
      <p:sp>
        <p:nvSpPr>
          <p:cNvPr id="9" name="TextBox 8">
            <a:extLst>
              <a:ext uri="{FF2B5EF4-FFF2-40B4-BE49-F238E27FC236}">
                <a16:creationId xmlns:a16="http://schemas.microsoft.com/office/drawing/2014/main" id="{2019F5B9-9FAD-476D-B901-C3C4AF566226}"/>
              </a:ext>
            </a:extLst>
          </p:cNvPr>
          <p:cNvSpPr txBox="1"/>
          <p:nvPr/>
        </p:nvSpPr>
        <p:spPr>
          <a:xfrm>
            <a:off x="12700" y="6489700"/>
            <a:ext cx="4168834" cy="369332"/>
          </a:xfrm>
          <a:prstGeom prst="rect">
            <a:avLst/>
          </a:prstGeom>
          <a:noFill/>
        </p:spPr>
        <p:txBody>
          <a:bodyPr wrap="none" rtlCol="0">
            <a:spAutoFit/>
          </a:bodyPr>
          <a:lstStyle/>
          <a:p>
            <a:r>
              <a:rPr lang="en-US" dirty="0"/>
              <a:t>Chapple et al., FRBM, 2016; Keeley T.</a:t>
            </a:r>
          </a:p>
        </p:txBody>
      </p:sp>
    </p:spTree>
    <p:extLst>
      <p:ext uri="{BB962C8B-B14F-4D97-AF65-F5344CB8AC3E}">
        <p14:creationId xmlns:p14="http://schemas.microsoft.com/office/powerpoint/2010/main" val="867776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385FEF-DF57-4905-B801-A8F0F9460A7E}"/>
              </a:ext>
            </a:extLst>
          </p:cNvPr>
          <p:cNvPicPr>
            <a:picLocks noChangeAspect="1"/>
          </p:cNvPicPr>
          <p:nvPr/>
        </p:nvPicPr>
        <p:blipFill>
          <a:blip r:embed="rId2"/>
          <a:stretch>
            <a:fillRect/>
          </a:stretch>
        </p:blipFill>
        <p:spPr>
          <a:xfrm>
            <a:off x="6555387" y="5861667"/>
            <a:ext cx="2281237" cy="500063"/>
          </a:xfrm>
          <a:prstGeom prst="rect">
            <a:avLst/>
          </a:prstGeom>
        </p:spPr>
      </p:pic>
      <p:sp>
        <p:nvSpPr>
          <p:cNvPr id="12" name="Title 21">
            <a:extLst>
              <a:ext uri="{FF2B5EF4-FFF2-40B4-BE49-F238E27FC236}">
                <a16:creationId xmlns:a16="http://schemas.microsoft.com/office/drawing/2014/main" id="{6784CE05-0AF1-48C4-94B9-6D2DC3D5FF5D}"/>
              </a:ext>
            </a:extLst>
          </p:cNvPr>
          <p:cNvSpPr txBox="1">
            <a:spLocks/>
          </p:cNvSpPr>
          <p:nvPr/>
        </p:nvSpPr>
        <p:spPr>
          <a:xfrm>
            <a:off x="339129" y="-144462"/>
            <a:ext cx="77946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42B90"/>
                </a:solidFill>
                <a:latin typeface="Akkurat Std" panose="020B0504020101020102" pitchFamily="34" charset="0"/>
                <a:ea typeface="+mj-ea"/>
                <a:cs typeface="Akkurat Std" panose="020B0504020101020102" pitchFamily="34" charset="0"/>
              </a:defRPr>
            </a:lvl1pPr>
          </a:lstStyle>
          <a:p>
            <a:r>
              <a:rPr lang="en-US" sz="3200" dirty="0">
                <a:solidFill>
                  <a:schemeClr val="accent1">
                    <a:lumMod val="50000"/>
                  </a:schemeClr>
                </a:solidFill>
              </a:rPr>
              <a:t>…but incubators can respond slowly</a:t>
            </a:r>
          </a:p>
        </p:txBody>
      </p:sp>
      <p:sp>
        <p:nvSpPr>
          <p:cNvPr id="13" name="Title 21">
            <a:extLst>
              <a:ext uri="{FF2B5EF4-FFF2-40B4-BE49-F238E27FC236}">
                <a16:creationId xmlns:a16="http://schemas.microsoft.com/office/drawing/2014/main" id="{66E98555-BAAB-4D59-B0E1-8A0253AF8AFF}"/>
              </a:ext>
            </a:extLst>
          </p:cNvPr>
          <p:cNvSpPr txBox="1">
            <a:spLocks/>
          </p:cNvSpPr>
          <p:nvPr/>
        </p:nvSpPr>
        <p:spPr>
          <a:xfrm>
            <a:off x="674687" y="-571500"/>
            <a:ext cx="77946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42B90"/>
                </a:solidFill>
                <a:latin typeface="Akkurat Std" panose="020B0504020101020102" pitchFamily="34" charset="0"/>
                <a:ea typeface="+mj-ea"/>
                <a:cs typeface="Akkurat Std" panose="020B0504020101020102" pitchFamily="34" charset="0"/>
              </a:defRPr>
            </a:lvl1pPr>
          </a:lstStyle>
          <a:p>
            <a:endParaRPr lang="en-US" sz="3200" dirty="0">
              <a:solidFill>
                <a:schemeClr val="bg1"/>
              </a:solidFill>
            </a:endParaRPr>
          </a:p>
        </p:txBody>
      </p:sp>
      <p:pic>
        <p:nvPicPr>
          <p:cNvPr id="14" name="Picture 13">
            <a:extLst>
              <a:ext uri="{FF2B5EF4-FFF2-40B4-BE49-F238E27FC236}">
                <a16:creationId xmlns:a16="http://schemas.microsoft.com/office/drawing/2014/main" id="{90B19CD9-7D5A-45A2-A38E-8A5394C26DD4}"/>
              </a:ext>
            </a:extLst>
          </p:cNvPr>
          <p:cNvPicPr>
            <a:picLocks noChangeAspect="1"/>
          </p:cNvPicPr>
          <p:nvPr/>
        </p:nvPicPr>
        <p:blipFill rotWithShape="1">
          <a:blip r:embed="rId3"/>
          <a:srcRect b="6901"/>
          <a:stretch/>
        </p:blipFill>
        <p:spPr>
          <a:xfrm>
            <a:off x="0" y="1601737"/>
            <a:ext cx="6800850" cy="2657057"/>
          </a:xfrm>
          <a:prstGeom prst="rect">
            <a:avLst/>
          </a:prstGeom>
        </p:spPr>
      </p:pic>
      <p:pic>
        <p:nvPicPr>
          <p:cNvPr id="15" name="Picture 14">
            <a:extLst>
              <a:ext uri="{FF2B5EF4-FFF2-40B4-BE49-F238E27FC236}">
                <a16:creationId xmlns:a16="http://schemas.microsoft.com/office/drawing/2014/main" id="{588EDF06-8A2D-49DB-B743-8260C93D1267}"/>
              </a:ext>
            </a:extLst>
          </p:cNvPr>
          <p:cNvPicPr>
            <a:picLocks noChangeAspect="1"/>
          </p:cNvPicPr>
          <p:nvPr/>
        </p:nvPicPr>
        <p:blipFill>
          <a:blip r:embed="rId4"/>
          <a:stretch>
            <a:fillRect/>
          </a:stretch>
        </p:blipFill>
        <p:spPr>
          <a:xfrm>
            <a:off x="6800850" y="2305823"/>
            <a:ext cx="2292429" cy="1952972"/>
          </a:xfrm>
          <a:prstGeom prst="rect">
            <a:avLst/>
          </a:prstGeom>
        </p:spPr>
      </p:pic>
      <p:sp>
        <p:nvSpPr>
          <p:cNvPr id="16" name="TextBox 15">
            <a:extLst>
              <a:ext uri="{FF2B5EF4-FFF2-40B4-BE49-F238E27FC236}">
                <a16:creationId xmlns:a16="http://schemas.microsoft.com/office/drawing/2014/main" id="{82179F94-436D-415E-8B29-58EA94DBE166}"/>
              </a:ext>
            </a:extLst>
          </p:cNvPr>
          <p:cNvSpPr txBox="1"/>
          <p:nvPr/>
        </p:nvSpPr>
        <p:spPr>
          <a:xfrm>
            <a:off x="1991806" y="4506232"/>
            <a:ext cx="5160387" cy="369332"/>
          </a:xfrm>
          <a:prstGeom prst="rect">
            <a:avLst/>
          </a:prstGeom>
          <a:noFill/>
        </p:spPr>
        <p:txBody>
          <a:bodyPr wrap="none" rtlCol="0">
            <a:spAutoFit/>
          </a:bodyPr>
          <a:lstStyle/>
          <a:p>
            <a:r>
              <a:rPr lang="en-US" dirty="0">
                <a:solidFill>
                  <a:schemeClr val="accent1">
                    <a:lumMod val="50000"/>
                  </a:schemeClr>
                </a:solidFill>
              </a:rPr>
              <a:t>Full recovery to setpoint can take 20-30 minutes</a:t>
            </a:r>
          </a:p>
        </p:txBody>
      </p:sp>
      <p:sp>
        <p:nvSpPr>
          <p:cNvPr id="17" name="TextBox 16">
            <a:extLst>
              <a:ext uri="{FF2B5EF4-FFF2-40B4-BE49-F238E27FC236}">
                <a16:creationId xmlns:a16="http://schemas.microsoft.com/office/drawing/2014/main" id="{8EAE35AA-302A-40C7-B3D7-BA15150894C5}"/>
              </a:ext>
            </a:extLst>
          </p:cNvPr>
          <p:cNvSpPr txBox="1"/>
          <p:nvPr/>
        </p:nvSpPr>
        <p:spPr>
          <a:xfrm>
            <a:off x="0" y="6433304"/>
            <a:ext cx="1261884" cy="369332"/>
          </a:xfrm>
          <a:prstGeom prst="rect">
            <a:avLst/>
          </a:prstGeom>
          <a:noFill/>
        </p:spPr>
        <p:txBody>
          <a:bodyPr wrap="none" rtlCol="0">
            <a:spAutoFit/>
          </a:bodyPr>
          <a:lstStyle/>
          <a:p>
            <a:r>
              <a:rPr lang="en-US" dirty="0"/>
              <a:t>Panasonic</a:t>
            </a:r>
          </a:p>
        </p:txBody>
      </p:sp>
    </p:spTree>
    <p:extLst>
      <p:ext uri="{BB962C8B-B14F-4D97-AF65-F5344CB8AC3E}">
        <p14:creationId xmlns:p14="http://schemas.microsoft.com/office/powerpoint/2010/main" val="749329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B1D1C-6BCC-48BF-8CC9-E602591C7867}"/>
              </a:ext>
            </a:extLst>
          </p:cNvPr>
          <p:cNvPicPr>
            <a:picLocks noChangeAspect="1"/>
          </p:cNvPicPr>
          <p:nvPr/>
        </p:nvPicPr>
        <p:blipFill>
          <a:blip r:embed="rId2"/>
          <a:stretch>
            <a:fillRect/>
          </a:stretch>
        </p:blipFill>
        <p:spPr>
          <a:xfrm>
            <a:off x="6555387" y="5861667"/>
            <a:ext cx="2281237" cy="500063"/>
          </a:xfrm>
          <a:prstGeom prst="rect">
            <a:avLst/>
          </a:prstGeom>
        </p:spPr>
      </p:pic>
      <p:sp>
        <p:nvSpPr>
          <p:cNvPr id="2" name="Rectangle 1">
            <a:extLst>
              <a:ext uri="{FF2B5EF4-FFF2-40B4-BE49-F238E27FC236}">
                <a16:creationId xmlns:a16="http://schemas.microsoft.com/office/drawing/2014/main" id="{FF418BD7-D170-4A9B-85BC-FD4A9E860F3E}"/>
              </a:ext>
            </a:extLst>
          </p:cNvPr>
          <p:cNvSpPr/>
          <p:nvPr/>
        </p:nvSpPr>
        <p:spPr>
          <a:xfrm>
            <a:off x="2211738" y="2905780"/>
            <a:ext cx="4720523" cy="707886"/>
          </a:xfrm>
          <a:prstGeom prst="rect">
            <a:avLst/>
          </a:prstGeom>
        </p:spPr>
        <p:txBody>
          <a:bodyPr wrap="none">
            <a:spAutoFit/>
          </a:bodyPr>
          <a:lstStyle/>
          <a:p>
            <a:pPr>
              <a:defRPr/>
            </a:pPr>
            <a:r>
              <a:rPr lang="en-US" sz="4000" b="1" dirty="0">
                <a:solidFill>
                  <a:schemeClr val="accent1">
                    <a:lumMod val="50000"/>
                  </a:schemeClr>
                </a:solidFill>
                <a:latin typeface="Akkurat Std" panose="020B0504020101020102" pitchFamily="34" charset="0"/>
                <a:cs typeface="Akkurat Std" panose="020B0504020101020102" pitchFamily="34" charset="0"/>
              </a:rPr>
              <a:t>Take Home Messages</a:t>
            </a:r>
          </a:p>
        </p:txBody>
      </p:sp>
      <p:sp>
        <p:nvSpPr>
          <p:cNvPr id="6" name="Rectangle 5">
            <a:extLst>
              <a:ext uri="{FF2B5EF4-FFF2-40B4-BE49-F238E27FC236}">
                <a16:creationId xmlns:a16="http://schemas.microsoft.com/office/drawing/2014/main" id="{904DF2AC-5C2D-4DA7-999C-D3462BD55171}"/>
              </a:ext>
            </a:extLst>
          </p:cNvPr>
          <p:cNvSpPr/>
          <p:nvPr/>
        </p:nvSpPr>
        <p:spPr>
          <a:xfrm>
            <a:off x="289756" y="1370727"/>
            <a:ext cx="459752"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7373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6B8204-1D03-44D7-AFB8-7E6655A40185}"/>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solidFill>
                <a:schemeClr val="accent1">
                  <a:lumMod val="50000"/>
                </a:schemeClr>
              </a:solidFill>
            </a:endParaRPr>
          </a:p>
        </p:txBody>
      </p:sp>
      <p:pic>
        <p:nvPicPr>
          <p:cNvPr id="7" name="Picture 2" descr="Image result for baker ruskinn logo">
            <a:extLst>
              <a:ext uri="{FF2B5EF4-FFF2-40B4-BE49-F238E27FC236}">
                <a16:creationId xmlns:a16="http://schemas.microsoft.com/office/drawing/2014/main" id="{7545525D-7B85-4FBF-8BB7-48C782063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830" y="6000875"/>
            <a:ext cx="2317115" cy="5086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F38E2A2-985D-472E-8847-D661AD300CA8}"/>
              </a:ext>
            </a:extLst>
          </p:cNvPr>
          <p:cNvPicPr>
            <a:picLocks noChangeAspect="1"/>
          </p:cNvPicPr>
          <p:nvPr/>
        </p:nvPicPr>
        <p:blipFill>
          <a:blip r:embed="rId4"/>
          <a:stretch>
            <a:fillRect/>
          </a:stretch>
        </p:blipFill>
        <p:spPr>
          <a:xfrm>
            <a:off x="2256402" y="1493894"/>
            <a:ext cx="4448319" cy="3562200"/>
          </a:xfrm>
          <a:prstGeom prst="rect">
            <a:avLst/>
          </a:prstGeom>
        </p:spPr>
      </p:pic>
      <p:sp>
        <p:nvSpPr>
          <p:cNvPr id="6" name="Title 1">
            <a:extLst>
              <a:ext uri="{FF2B5EF4-FFF2-40B4-BE49-F238E27FC236}">
                <a16:creationId xmlns:a16="http://schemas.microsoft.com/office/drawing/2014/main" id="{3F322A44-03B6-444E-AA58-7FDFBF1B505F}"/>
              </a:ext>
            </a:extLst>
          </p:cNvPr>
          <p:cNvSpPr txBox="1">
            <a:spLocks/>
          </p:cNvSpPr>
          <p:nvPr/>
        </p:nvSpPr>
        <p:spPr>
          <a:xfrm>
            <a:off x="174170" y="60422"/>
            <a:ext cx="8316687" cy="624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accent1">
                    <a:lumMod val="50000"/>
                  </a:schemeClr>
                </a:solidFill>
              </a:rPr>
              <a:t>Wasabi</a:t>
            </a:r>
          </a:p>
        </p:txBody>
      </p:sp>
      <p:sp>
        <p:nvSpPr>
          <p:cNvPr id="4" name="TextBox 3">
            <a:extLst>
              <a:ext uri="{FF2B5EF4-FFF2-40B4-BE49-F238E27FC236}">
                <a16:creationId xmlns:a16="http://schemas.microsoft.com/office/drawing/2014/main" id="{20DA014F-D201-4509-A391-13E567EFA144}"/>
              </a:ext>
            </a:extLst>
          </p:cNvPr>
          <p:cNvSpPr txBox="1"/>
          <p:nvPr/>
        </p:nvSpPr>
        <p:spPr>
          <a:xfrm flipH="1">
            <a:off x="407253" y="1631577"/>
            <a:ext cx="1457406" cy="923330"/>
          </a:xfrm>
          <a:prstGeom prst="rect">
            <a:avLst/>
          </a:prstGeom>
          <a:noFill/>
        </p:spPr>
        <p:txBody>
          <a:bodyPr wrap="square" rtlCol="0">
            <a:spAutoFit/>
          </a:bodyPr>
          <a:lstStyle/>
          <a:p>
            <a:pPr algn="ctr"/>
            <a:r>
              <a:rPr lang="en-GB" dirty="0"/>
              <a:t>Good sunlight; shade too</a:t>
            </a:r>
          </a:p>
        </p:txBody>
      </p:sp>
    </p:spTree>
    <p:extLst>
      <p:ext uri="{BB962C8B-B14F-4D97-AF65-F5344CB8AC3E}">
        <p14:creationId xmlns:p14="http://schemas.microsoft.com/office/powerpoint/2010/main" val="2011635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B1D1C-6BCC-48BF-8CC9-E602591C7867}"/>
              </a:ext>
            </a:extLst>
          </p:cNvPr>
          <p:cNvPicPr>
            <a:picLocks noChangeAspect="1"/>
          </p:cNvPicPr>
          <p:nvPr/>
        </p:nvPicPr>
        <p:blipFill>
          <a:blip r:embed="rId2"/>
          <a:stretch>
            <a:fillRect/>
          </a:stretch>
        </p:blipFill>
        <p:spPr>
          <a:xfrm>
            <a:off x="6555387" y="5861667"/>
            <a:ext cx="2281237" cy="500063"/>
          </a:xfrm>
          <a:prstGeom prst="rect">
            <a:avLst/>
          </a:prstGeom>
        </p:spPr>
      </p:pic>
      <p:sp>
        <p:nvSpPr>
          <p:cNvPr id="2" name="Rectangle 1">
            <a:extLst>
              <a:ext uri="{FF2B5EF4-FFF2-40B4-BE49-F238E27FC236}">
                <a16:creationId xmlns:a16="http://schemas.microsoft.com/office/drawing/2014/main" id="{FF418BD7-D170-4A9B-85BC-FD4A9E860F3E}"/>
              </a:ext>
            </a:extLst>
          </p:cNvPr>
          <p:cNvSpPr/>
          <p:nvPr/>
        </p:nvSpPr>
        <p:spPr>
          <a:xfrm>
            <a:off x="2211738" y="2905780"/>
            <a:ext cx="5063374" cy="707886"/>
          </a:xfrm>
          <a:prstGeom prst="rect">
            <a:avLst/>
          </a:prstGeom>
        </p:spPr>
        <p:txBody>
          <a:bodyPr wrap="none">
            <a:spAutoFit/>
          </a:bodyPr>
          <a:lstStyle/>
          <a:p>
            <a:pPr>
              <a:defRPr/>
            </a:pPr>
            <a:r>
              <a:rPr lang="en-US" sz="4000" b="1" dirty="0">
                <a:solidFill>
                  <a:schemeClr val="accent1">
                    <a:lumMod val="50000"/>
                  </a:schemeClr>
                </a:solidFill>
                <a:latin typeface="Akkurat Std" panose="020B0504020101020102" pitchFamily="34" charset="0"/>
                <a:cs typeface="Akkurat Std" panose="020B0504020101020102" pitchFamily="34" charset="0"/>
              </a:rPr>
              <a:t>Cells never see 21% O</a:t>
            </a:r>
            <a:r>
              <a:rPr lang="en-US" sz="4000" b="1" baseline="-25000" dirty="0">
                <a:solidFill>
                  <a:schemeClr val="accent1">
                    <a:lumMod val="50000"/>
                  </a:schemeClr>
                </a:solidFill>
                <a:latin typeface="Akkurat Std" panose="020B0504020101020102" pitchFamily="34" charset="0"/>
                <a:cs typeface="Akkurat Std" panose="020B0504020101020102" pitchFamily="34" charset="0"/>
              </a:rPr>
              <a:t>2</a:t>
            </a:r>
          </a:p>
        </p:txBody>
      </p:sp>
      <p:sp>
        <p:nvSpPr>
          <p:cNvPr id="6" name="Rectangle 5">
            <a:extLst>
              <a:ext uri="{FF2B5EF4-FFF2-40B4-BE49-F238E27FC236}">
                <a16:creationId xmlns:a16="http://schemas.microsoft.com/office/drawing/2014/main" id="{904DF2AC-5C2D-4DA7-999C-D3462BD55171}"/>
              </a:ext>
            </a:extLst>
          </p:cNvPr>
          <p:cNvSpPr/>
          <p:nvPr/>
        </p:nvSpPr>
        <p:spPr>
          <a:xfrm>
            <a:off x="289756" y="1370727"/>
            <a:ext cx="459752"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9012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B1D1C-6BCC-48BF-8CC9-E602591C7867}"/>
              </a:ext>
            </a:extLst>
          </p:cNvPr>
          <p:cNvPicPr>
            <a:picLocks noChangeAspect="1"/>
          </p:cNvPicPr>
          <p:nvPr/>
        </p:nvPicPr>
        <p:blipFill>
          <a:blip r:embed="rId2"/>
          <a:stretch>
            <a:fillRect/>
          </a:stretch>
        </p:blipFill>
        <p:spPr>
          <a:xfrm>
            <a:off x="6555387" y="5861667"/>
            <a:ext cx="2281237" cy="500063"/>
          </a:xfrm>
          <a:prstGeom prst="rect">
            <a:avLst/>
          </a:prstGeom>
        </p:spPr>
      </p:pic>
      <p:sp>
        <p:nvSpPr>
          <p:cNvPr id="2" name="Rectangle 1">
            <a:extLst>
              <a:ext uri="{FF2B5EF4-FFF2-40B4-BE49-F238E27FC236}">
                <a16:creationId xmlns:a16="http://schemas.microsoft.com/office/drawing/2014/main" id="{FF418BD7-D170-4A9B-85BC-FD4A9E860F3E}"/>
              </a:ext>
            </a:extLst>
          </p:cNvPr>
          <p:cNvSpPr/>
          <p:nvPr/>
        </p:nvSpPr>
        <p:spPr>
          <a:xfrm>
            <a:off x="2211738" y="2905780"/>
            <a:ext cx="4976812" cy="1261884"/>
          </a:xfrm>
          <a:prstGeom prst="rect">
            <a:avLst/>
          </a:prstGeom>
        </p:spPr>
        <p:txBody>
          <a:bodyPr wrap="none">
            <a:spAutoFit/>
          </a:bodyPr>
          <a:lstStyle/>
          <a:p>
            <a:pPr>
              <a:defRPr/>
            </a:pPr>
            <a:r>
              <a:rPr lang="en-US" sz="4000" b="1" dirty="0">
                <a:solidFill>
                  <a:schemeClr val="accent1">
                    <a:lumMod val="50000"/>
                  </a:schemeClr>
                </a:solidFill>
                <a:latin typeface="Akkurat Std" panose="020B0504020101020102" pitchFamily="34" charset="0"/>
                <a:cs typeface="Akkurat Std" panose="020B0504020101020102" pitchFamily="34" charset="0"/>
              </a:rPr>
              <a:t>Cells never see 21% O</a:t>
            </a:r>
            <a:r>
              <a:rPr lang="en-US" sz="4000" b="1" baseline="-25000" dirty="0">
                <a:solidFill>
                  <a:schemeClr val="accent1">
                    <a:lumMod val="50000"/>
                  </a:schemeClr>
                </a:solidFill>
                <a:latin typeface="Akkurat Std" panose="020B0504020101020102" pitchFamily="34" charset="0"/>
                <a:cs typeface="Akkurat Std" panose="020B0504020101020102" pitchFamily="34" charset="0"/>
              </a:rPr>
              <a:t>2</a:t>
            </a:r>
          </a:p>
          <a:p>
            <a:pPr>
              <a:defRPr/>
            </a:pPr>
            <a:r>
              <a:rPr lang="en-US" sz="5400" b="1" baseline="-25000" dirty="0">
                <a:solidFill>
                  <a:schemeClr val="accent1">
                    <a:lumMod val="50000"/>
                  </a:schemeClr>
                </a:solidFill>
                <a:latin typeface="Akkurat Std" panose="020B0504020101020102" pitchFamily="34" charset="0"/>
                <a:cs typeface="Akkurat Std" panose="020B0504020101020102" pitchFamily="34" charset="0"/>
              </a:rPr>
              <a:t>21% O2 is HYPEROXIA</a:t>
            </a:r>
          </a:p>
        </p:txBody>
      </p:sp>
      <p:sp>
        <p:nvSpPr>
          <p:cNvPr id="6" name="Rectangle 5">
            <a:extLst>
              <a:ext uri="{FF2B5EF4-FFF2-40B4-BE49-F238E27FC236}">
                <a16:creationId xmlns:a16="http://schemas.microsoft.com/office/drawing/2014/main" id="{904DF2AC-5C2D-4DA7-999C-D3462BD55171}"/>
              </a:ext>
            </a:extLst>
          </p:cNvPr>
          <p:cNvSpPr/>
          <p:nvPr/>
        </p:nvSpPr>
        <p:spPr>
          <a:xfrm>
            <a:off x="289756" y="1370727"/>
            <a:ext cx="459752"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1332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B1D1C-6BCC-48BF-8CC9-E602591C7867}"/>
              </a:ext>
            </a:extLst>
          </p:cNvPr>
          <p:cNvPicPr>
            <a:picLocks noChangeAspect="1"/>
          </p:cNvPicPr>
          <p:nvPr/>
        </p:nvPicPr>
        <p:blipFill>
          <a:blip r:embed="rId2"/>
          <a:stretch>
            <a:fillRect/>
          </a:stretch>
        </p:blipFill>
        <p:spPr>
          <a:xfrm>
            <a:off x="6555387" y="5861667"/>
            <a:ext cx="2281237" cy="500063"/>
          </a:xfrm>
          <a:prstGeom prst="rect">
            <a:avLst/>
          </a:prstGeom>
        </p:spPr>
      </p:pic>
      <p:sp>
        <p:nvSpPr>
          <p:cNvPr id="2" name="Rectangle 1">
            <a:extLst>
              <a:ext uri="{FF2B5EF4-FFF2-40B4-BE49-F238E27FC236}">
                <a16:creationId xmlns:a16="http://schemas.microsoft.com/office/drawing/2014/main" id="{FF418BD7-D170-4A9B-85BC-FD4A9E860F3E}"/>
              </a:ext>
            </a:extLst>
          </p:cNvPr>
          <p:cNvSpPr/>
          <p:nvPr/>
        </p:nvSpPr>
        <p:spPr>
          <a:xfrm>
            <a:off x="452060" y="1720840"/>
            <a:ext cx="8239879" cy="3416320"/>
          </a:xfrm>
          <a:prstGeom prst="rect">
            <a:avLst/>
          </a:prstGeom>
        </p:spPr>
        <p:txBody>
          <a:bodyPr wrap="square">
            <a:spAutoFit/>
          </a:bodyPr>
          <a:lstStyle/>
          <a:p>
            <a:pPr>
              <a:defRPr/>
            </a:pPr>
            <a:endParaRPr lang="en-US" sz="5400" b="1" baseline="-25000" dirty="0">
              <a:solidFill>
                <a:schemeClr val="accent1">
                  <a:lumMod val="50000"/>
                </a:schemeClr>
              </a:solidFill>
              <a:latin typeface="Akkurat Std" panose="020B0504020101020102" pitchFamily="34" charset="0"/>
              <a:cs typeface="Akkurat Std" panose="020B0504020101020102" pitchFamily="34" charset="0"/>
            </a:endParaRPr>
          </a:p>
          <a:p>
            <a:pPr algn="ctr">
              <a:defRPr/>
            </a:pPr>
            <a:r>
              <a:rPr lang="en-US" sz="5400" b="1" baseline="-25000" dirty="0">
                <a:solidFill>
                  <a:schemeClr val="accent1">
                    <a:lumMod val="50000"/>
                  </a:schemeClr>
                </a:solidFill>
                <a:latin typeface="Akkurat Std" panose="020B0504020101020102" pitchFamily="34" charset="0"/>
                <a:cs typeface="Akkurat Std" panose="020B0504020101020102" pitchFamily="34" charset="0"/>
              </a:rPr>
              <a:t>USE PHYSIOLOGICALLY RELEVANT</a:t>
            </a:r>
          </a:p>
          <a:p>
            <a:pPr algn="ctr">
              <a:defRPr/>
            </a:pPr>
            <a:r>
              <a:rPr lang="en-US" sz="5400" b="1" baseline="-25000" dirty="0">
                <a:solidFill>
                  <a:schemeClr val="accent1">
                    <a:lumMod val="50000"/>
                  </a:schemeClr>
                </a:solidFill>
                <a:latin typeface="Akkurat Std" panose="020B0504020101020102" pitchFamily="34" charset="0"/>
                <a:cs typeface="Akkurat Std" panose="020B0504020101020102" pitchFamily="34" charset="0"/>
              </a:rPr>
              <a:t>CONDITIONS FOR RELEVANT, TRANSLATABLE AND REPRODUCIBLE RESULTS</a:t>
            </a:r>
          </a:p>
          <a:p>
            <a:pPr>
              <a:defRPr/>
            </a:pPr>
            <a:endParaRPr lang="en-US" sz="5400" b="1" baseline="-25000" dirty="0">
              <a:solidFill>
                <a:schemeClr val="accent1">
                  <a:lumMod val="50000"/>
                </a:schemeClr>
              </a:solidFill>
              <a:latin typeface="Akkurat Std" panose="020B0504020101020102" pitchFamily="34" charset="0"/>
              <a:cs typeface="Akkurat Std" panose="020B0504020101020102" pitchFamily="34" charset="0"/>
            </a:endParaRPr>
          </a:p>
        </p:txBody>
      </p:sp>
      <p:sp>
        <p:nvSpPr>
          <p:cNvPr id="6" name="Rectangle 5">
            <a:extLst>
              <a:ext uri="{FF2B5EF4-FFF2-40B4-BE49-F238E27FC236}">
                <a16:creationId xmlns:a16="http://schemas.microsoft.com/office/drawing/2014/main" id="{904DF2AC-5C2D-4DA7-999C-D3462BD55171}"/>
              </a:ext>
            </a:extLst>
          </p:cNvPr>
          <p:cNvSpPr/>
          <p:nvPr/>
        </p:nvSpPr>
        <p:spPr>
          <a:xfrm>
            <a:off x="289756" y="1370727"/>
            <a:ext cx="459752"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7846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B1D1C-6BCC-48BF-8CC9-E602591C7867}"/>
              </a:ext>
            </a:extLst>
          </p:cNvPr>
          <p:cNvPicPr>
            <a:picLocks noChangeAspect="1"/>
          </p:cNvPicPr>
          <p:nvPr/>
        </p:nvPicPr>
        <p:blipFill>
          <a:blip r:embed="rId2"/>
          <a:stretch>
            <a:fillRect/>
          </a:stretch>
        </p:blipFill>
        <p:spPr>
          <a:xfrm>
            <a:off x="6555387" y="5861667"/>
            <a:ext cx="2281237" cy="500063"/>
          </a:xfrm>
          <a:prstGeom prst="rect">
            <a:avLst/>
          </a:prstGeom>
        </p:spPr>
      </p:pic>
      <p:sp>
        <p:nvSpPr>
          <p:cNvPr id="6" name="Rectangle 5">
            <a:extLst>
              <a:ext uri="{FF2B5EF4-FFF2-40B4-BE49-F238E27FC236}">
                <a16:creationId xmlns:a16="http://schemas.microsoft.com/office/drawing/2014/main" id="{904DF2AC-5C2D-4DA7-999C-D3462BD55171}"/>
              </a:ext>
            </a:extLst>
          </p:cNvPr>
          <p:cNvSpPr/>
          <p:nvPr/>
        </p:nvSpPr>
        <p:spPr>
          <a:xfrm>
            <a:off x="289756" y="1370727"/>
            <a:ext cx="459752"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B0293D9C-D98C-4CF2-8016-1D8968108069}"/>
              </a:ext>
            </a:extLst>
          </p:cNvPr>
          <p:cNvSpPr/>
          <p:nvPr/>
        </p:nvSpPr>
        <p:spPr>
          <a:xfrm flipH="1">
            <a:off x="2696203" y="1019490"/>
            <a:ext cx="2895405" cy="446778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Phenotype</a:t>
            </a:r>
          </a:p>
          <a:p>
            <a:pPr algn="ctr"/>
            <a:r>
              <a:rPr lang="en-GB" sz="2400" b="1" dirty="0">
                <a:solidFill>
                  <a:schemeClr val="accent1">
                    <a:lumMod val="50000"/>
                  </a:schemeClr>
                </a:solidFill>
              </a:rPr>
              <a:t>Migration</a:t>
            </a:r>
          </a:p>
          <a:p>
            <a:pPr algn="ctr"/>
            <a:r>
              <a:rPr lang="en-GB" sz="2400" b="1" dirty="0">
                <a:solidFill>
                  <a:schemeClr val="accent1">
                    <a:lumMod val="50000"/>
                  </a:schemeClr>
                </a:solidFill>
              </a:rPr>
              <a:t>Protein</a:t>
            </a:r>
          </a:p>
          <a:p>
            <a:pPr algn="ctr"/>
            <a:r>
              <a:rPr lang="en-GB" sz="2400" b="1" dirty="0">
                <a:solidFill>
                  <a:schemeClr val="accent1">
                    <a:lumMod val="50000"/>
                  </a:schemeClr>
                </a:solidFill>
              </a:rPr>
              <a:t>Gene expression</a:t>
            </a:r>
          </a:p>
          <a:p>
            <a:pPr algn="ctr"/>
            <a:r>
              <a:rPr lang="en-GB" sz="2400" b="1" dirty="0" err="1">
                <a:solidFill>
                  <a:schemeClr val="accent1">
                    <a:lumMod val="50000"/>
                  </a:schemeClr>
                </a:solidFill>
              </a:rPr>
              <a:t>Signaling</a:t>
            </a:r>
            <a:endParaRPr lang="en-GB" sz="2400" b="1" dirty="0">
              <a:solidFill>
                <a:schemeClr val="accent1">
                  <a:lumMod val="50000"/>
                </a:schemeClr>
              </a:solidFill>
            </a:endParaRPr>
          </a:p>
          <a:p>
            <a:pPr algn="ctr"/>
            <a:r>
              <a:rPr lang="en-GB" sz="2400" b="1" dirty="0">
                <a:solidFill>
                  <a:schemeClr val="accent1">
                    <a:lumMod val="50000"/>
                  </a:schemeClr>
                </a:solidFill>
              </a:rPr>
              <a:t>…</a:t>
            </a:r>
          </a:p>
          <a:p>
            <a:pPr algn="ctr"/>
            <a:endParaRPr lang="en-GB" dirty="0"/>
          </a:p>
        </p:txBody>
      </p:sp>
    </p:spTree>
    <p:extLst>
      <p:ext uri="{BB962C8B-B14F-4D97-AF65-F5344CB8AC3E}">
        <p14:creationId xmlns:p14="http://schemas.microsoft.com/office/powerpoint/2010/main" val="1041130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B1D1C-6BCC-48BF-8CC9-E602591C7867}"/>
              </a:ext>
            </a:extLst>
          </p:cNvPr>
          <p:cNvPicPr>
            <a:picLocks noChangeAspect="1"/>
          </p:cNvPicPr>
          <p:nvPr/>
        </p:nvPicPr>
        <p:blipFill>
          <a:blip r:embed="rId2"/>
          <a:stretch>
            <a:fillRect/>
          </a:stretch>
        </p:blipFill>
        <p:spPr>
          <a:xfrm>
            <a:off x="6555387" y="5861667"/>
            <a:ext cx="2281237" cy="500063"/>
          </a:xfrm>
          <a:prstGeom prst="rect">
            <a:avLst/>
          </a:prstGeom>
        </p:spPr>
      </p:pic>
      <p:sp>
        <p:nvSpPr>
          <p:cNvPr id="6" name="Rectangle 5">
            <a:extLst>
              <a:ext uri="{FF2B5EF4-FFF2-40B4-BE49-F238E27FC236}">
                <a16:creationId xmlns:a16="http://schemas.microsoft.com/office/drawing/2014/main" id="{904DF2AC-5C2D-4DA7-999C-D3462BD55171}"/>
              </a:ext>
            </a:extLst>
          </p:cNvPr>
          <p:cNvSpPr/>
          <p:nvPr/>
        </p:nvSpPr>
        <p:spPr>
          <a:xfrm>
            <a:off x="289756" y="1370727"/>
            <a:ext cx="459752"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B0293D9C-D98C-4CF2-8016-1D8968108069}"/>
              </a:ext>
            </a:extLst>
          </p:cNvPr>
          <p:cNvSpPr/>
          <p:nvPr/>
        </p:nvSpPr>
        <p:spPr>
          <a:xfrm flipH="1">
            <a:off x="2696203" y="1019490"/>
            <a:ext cx="2895405" cy="446778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Phenotype</a:t>
            </a:r>
          </a:p>
          <a:p>
            <a:pPr algn="ctr"/>
            <a:r>
              <a:rPr lang="en-GB" sz="2400" b="1" dirty="0">
                <a:solidFill>
                  <a:schemeClr val="accent1">
                    <a:lumMod val="50000"/>
                  </a:schemeClr>
                </a:solidFill>
              </a:rPr>
              <a:t>Migration</a:t>
            </a:r>
          </a:p>
          <a:p>
            <a:pPr algn="ctr"/>
            <a:r>
              <a:rPr lang="en-GB" sz="2400" b="1" dirty="0">
                <a:solidFill>
                  <a:schemeClr val="accent1">
                    <a:lumMod val="50000"/>
                  </a:schemeClr>
                </a:solidFill>
              </a:rPr>
              <a:t>Protein</a:t>
            </a:r>
          </a:p>
          <a:p>
            <a:pPr algn="ctr"/>
            <a:r>
              <a:rPr lang="en-GB" sz="2400" b="1" dirty="0">
                <a:solidFill>
                  <a:schemeClr val="accent1">
                    <a:lumMod val="50000"/>
                  </a:schemeClr>
                </a:solidFill>
              </a:rPr>
              <a:t>Gene expression</a:t>
            </a:r>
          </a:p>
          <a:p>
            <a:pPr algn="ctr"/>
            <a:r>
              <a:rPr lang="en-GB" sz="2400" b="1" dirty="0" err="1">
                <a:solidFill>
                  <a:schemeClr val="accent1">
                    <a:lumMod val="50000"/>
                  </a:schemeClr>
                </a:solidFill>
              </a:rPr>
              <a:t>Signaling</a:t>
            </a:r>
            <a:endParaRPr lang="en-GB" sz="2400" b="1" dirty="0">
              <a:solidFill>
                <a:schemeClr val="accent1">
                  <a:lumMod val="50000"/>
                </a:schemeClr>
              </a:solidFill>
            </a:endParaRPr>
          </a:p>
          <a:p>
            <a:pPr algn="ctr"/>
            <a:r>
              <a:rPr lang="en-GB" sz="2400" b="1" dirty="0">
                <a:solidFill>
                  <a:schemeClr val="accent1">
                    <a:lumMod val="50000"/>
                  </a:schemeClr>
                </a:solidFill>
              </a:rPr>
              <a:t>…</a:t>
            </a:r>
          </a:p>
          <a:p>
            <a:pPr algn="ctr"/>
            <a:endParaRPr lang="en-GB" dirty="0"/>
          </a:p>
        </p:txBody>
      </p:sp>
      <p:sp>
        <p:nvSpPr>
          <p:cNvPr id="7" name="Rectangle: Rounded Corners 6">
            <a:extLst>
              <a:ext uri="{FF2B5EF4-FFF2-40B4-BE49-F238E27FC236}">
                <a16:creationId xmlns:a16="http://schemas.microsoft.com/office/drawing/2014/main" id="{176C528C-ACCB-428E-A04D-4314796FDE17}"/>
              </a:ext>
            </a:extLst>
          </p:cNvPr>
          <p:cNvSpPr/>
          <p:nvPr/>
        </p:nvSpPr>
        <p:spPr>
          <a:xfrm flipH="1">
            <a:off x="4937759" y="1019490"/>
            <a:ext cx="2866397" cy="446619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p>
          <a:p>
            <a:pPr algn="ctr"/>
            <a:endParaRPr lang="en-GB" sz="2400" b="1" dirty="0"/>
          </a:p>
          <a:p>
            <a:pPr algn="ctr"/>
            <a:endParaRPr lang="en-GB" sz="2400" b="1" dirty="0"/>
          </a:p>
          <a:p>
            <a:pPr algn="ctr"/>
            <a:endParaRPr lang="en-GB" sz="2400" b="1" dirty="0"/>
          </a:p>
          <a:p>
            <a:pPr algn="ctr"/>
            <a:endParaRPr lang="en-GB" sz="2400" b="1" dirty="0"/>
          </a:p>
          <a:p>
            <a:pPr algn="ctr"/>
            <a:endParaRPr lang="en-GB" sz="2400" b="1" dirty="0"/>
          </a:p>
          <a:p>
            <a:pPr algn="ctr"/>
            <a:endParaRPr lang="en-GB" sz="2400" b="1" dirty="0"/>
          </a:p>
          <a:p>
            <a:pPr algn="ctr"/>
            <a:endParaRPr lang="en-GB" sz="2400" b="1" dirty="0"/>
          </a:p>
          <a:p>
            <a:pPr algn="ctr"/>
            <a:endParaRPr lang="en-GB" sz="2400" b="1" dirty="0"/>
          </a:p>
          <a:p>
            <a:pPr algn="ctr"/>
            <a:r>
              <a:rPr lang="en-GB" sz="2400" b="1" dirty="0">
                <a:solidFill>
                  <a:schemeClr val="accent1">
                    <a:lumMod val="50000"/>
                  </a:schemeClr>
                </a:solidFill>
              </a:rPr>
              <a:t>research</a:t>
            </a:r>
          </a:p>
        </p:txBody>
      </p:sp>
    </p:spTree>
    <p:extLst>
      <p:ext uri="{BB962C8B-B14F-4D97-AF65-F5344CB8AC3E}">
        <p14:creationId xmlns:p14="http://schemas.microsoft.com/office/powerpoint/2010/main" val="270769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4.44444E-6 L -0.23663 -0.00533 " pathEditMode="relative" rAng="0" ptsTypes="AA">
                                      <p:cBhvr>
                                        <p:cTn id="6" dur="2000" fill="hold"/>
                                        <p:tgtEl>
                                          <p:spTgt spid="7"/>
                                        </p:tgtEl>
                                        <p:attrNameLst>
                                          <p:attrName>ppt_x</p:attrName>
                                          <p:attrName>ppt_y</p:attrName>
                                        </p:attrNameLst>
                                      </p:cBhvr>
                                      <p:rCtr x="-11840"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580BDEA2-92EA-424F-AD01-56678F39D871}"/>
              </a:ext>
            </a:extLst>
          </p:cNvPr>
          <p:cNvSpPr txBox="1">
            <a:spLocks noChangeArrowheads="1"/>
          </p:cNvSpPr>
          <p:nvPr/>
        </p:nvSpPr>
        <p:spPr>
          <a:xfrm>
            <a:off x="-288235" y="150495"/>
            <a:ext cx="8458200" cy="385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50" dirty="0">
                <a:solidFill>
                  <a:schemeClr val="accent1">
                    <a:lumMod val="50000"/>
                  </a:schemeClr>
                </a:solidFill>
              </a:rPr>
              <a:t>Scientific Publication Database of </a:t>
            </a:r>
            <a:r>
              <a:rPr lang="en-GB" sz="2850" dirty="0" err="1">
                <a:solidFill>
                  <a:schemeClr val="accent1">
                    <a:lumMod val="50000"/>
                  </a:schemeClr>
                </a:solidFill>
              </a:rPr>
              <a:t>Ruskinn</a:t>
            </a:r>
            <a:r>
              <a:rPr lang="en-GB" sz="2850" dirty="0">
                <a:solidFill>
                  <a:schemeClr val="accent1">
                    <a:lumMod val="50000"/>
                  </a:schemeClr>
                </a:solidFill>
              </a:rPr>
              <a:t> Users </a:t>
            </a:r>
            <a:endParaRPr lang="en-US" sz="2850" dirty="0">
              <a:solidFill>
                <a:schemeClr val="accent1">
                  <a:lumMod val="50000"/>
                </a:schemeClr>
              </a:solidFill>
            </a:endParaRPr>
          </a:p>
        </p:txBody>
      </p:sp>
      <p:pic>
        <p:nvPicPr>
          <p:cNvPr id="11" name="Picture 10">
            <a:extLst>
              <a:ext uri="{FF2B5EF4-FFF2-40B4-BE49-F238E27FC236}">
                <a16:creationId xmlns:a16="http://schemas.microsoft.com/office/drawing/2014/main" id="{ED788C0A-374C-44DE-9A7F-9EEC6C155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61" y="895350"/>
            <a:ext cx="4243439" cy="5688505"/>
          </a:xfrm>
          <a:prstGeom prst="rect">
            <a:avLst/>
          </a:prstGeom>
        </p:spPr>
      </p:pic>
      <p:sp>
        <p:nvSpPr>
          <p:cNvPr id="12" name="Content Placeholder 5">
            <a:extLst>
              <a:ext uri="{FF2B5EF4-FFF2-40B4-BE49-F238E27FC236}">
                <a16:creationId xmlns:a16="http://schemas.microsoft.com/office/drawing/2014/main" id="{91719364-2E4C-4255-85DE-CF281E356DBE}"/>
              </a:ext>
            </a:extLst>
          </p:cNvPr>
          <p:cNvSpPr txBox="1">
            <a:spLocks/>
          </p:cNvSpPr>
          <p:nvPr/>
        </p:nvSpPr>
        <p:spPr>
          <a:xfrm>
            <a:off x="5071110" y="2333808"/>
            <a:ext cx="3810000" cy="24050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950" b="1" dirty="0"/>
              <a:t>1380</a:t>
            </a:r>
            <a:r>
              <a:rPr lang="en-US" sz="1950" dirty="0"/>
              <a:t> references and counting!</a:t>
            </a:r>
          </a:p>
          <a:p>
            <a:pPr marL="0" indent="0" algn="ctr">
              <a:buFont typeface="Arial" panose="020B0604020202020204" pitchFamily="34" charset="0"/>
              <a:buNone/>
            </a:pPr>
            <a:endParaRPr lang="en-US" sz="1950" dirty="0"/>
          </a:p>
          <a:p>
            <a:pPr marL="0" indent="0" algn="ctr">
              <a:buFont typeface="Arial" panose="020B0604020202020204" pitchFamily="34" charset="0"/>
              <a:buNone/>
            </a:pPr>
            <a:endParaRPr lang="en-US" sz="1950" dirty="0"/>
          </a:p>
          <a:p>
            <a:pPr marL="0" indent="0" algn="ctr">
              <a:buFont typeface="Arial" panose="020B0604020202020204" pitchFamily="34" charset="0"/>
              <a:buNone/>
            </a:pPr>
            <a:endParaRPr lang="en-US" sz="1950" dirty="0"/>
          </a:p>
          <a:p>
            <a:pPr marL="0" indent="0" algn="ctr">
              <a:buFont typeface="Arial" panose="020B0604020202020204" pitchFamily="34" charset="0"/>
              <a:buNone/>
            </a:pPr>
            <a:endParaRPr lang="en-US" sz="1950" dirty="0"/>
          </a:p>
          <a:p>
            <a:pPr marL="0" indent="0" algn="ctr">
              <a:buFont typeface="Arial" panose="020B0604020202020204" pitchFamily="34" charset="0"/>
              <a:buNone/>
            </a:pPr>
            <a:r>
              <a:rPr lang="en-US" sz="1950" u="sng" dirty="0">
                <a:solidFill>
                  <a:srgbClr val="642B90"/>
                </a:solidFill>
              </a:rPr>
              <a:t>We provide Bibliography Help!</a:t>
            </a:r>
          </a:p>
          <a:p>
            <a:pPr marL="0" indent="0" algn="ctr">
              <a:buFont typeface="Arial" panose="020B0604020202020204" pitchFamily="34" charset="0"/>
              <a:buNone/>
            </a:pPr>
            <a:endParaRPr lang="en-US" dirty="0"/>
          </a:p>
        </p:txBody>
      </p:sp>
    </p:spTree>
    <p:extLst>
      <p:ext uri="{BB962C8B-B14F-4D97-AF65-F5344CB8AC3E}">
        <p14:creationId xmlns:p14="http://schemas.microsoft.com/office/powerpoint/2010/main" val="3047471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B1D1C-6BCC-48BF-8CC9-E602591C7867}"/>
              </a:ext>
            </a:extLst>
          </p:cNvPr>
          <p:cNvPicPr>
            <a:picLocks noChangeAspect="1"/>
          </p:cNvPicPr>
          <p:nvPr/>
        </p:nvPicPr>
        <p:blipFill>
          <a:blip r:embed="rId2"/>
          <a:stretch>
            <a:fillRect/>
          </a:stretch>
        </p:blipFill>
        <p:spPr>
          <a:xfrm>
            <a:off x="2388531" y="2928937"/>
            <a:ext cx="4366937" cy="957263"/>
          </a:xfrm>
          <a:prstGeom prst="rect">
            <a:avLst/>
          </a:prstGeom>
        </p:spPr>
      </p:pic>
      <p:sp>
        <p:nvSpPr>
          <p:cNvPr id="6" name="Rectangle 5">
            <a:extLst>
              <a:ext uri="{FF2B5EF4-FFF2-40B4-BE49-F238E27FC236}">
                <a16:creationId xmlns:a16="http://schemas.microsoft.com/office/drawing/2014/main" id="{904DF2AC-5C2D-4DA7-999C-D3462BD55171}"/>
              </a:ext>
            </a:extLst>
          </p:cNvPr>
          <p:cNvSpPr/>
          <p:nvPr/>
        </p:nvSpPr>
        <p:spPr>
          <a:xfrm>
            <a:off x="289756" y="1370727"/>
            <a:ext cx="459752"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7539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50430-28EC-9640-B5C0-2508582979B5}"/>
              </a:ext>
            </a:extLst>
          </p:cNvPr>
          <p:cNvSpPr txBox="1"/>
          <p:nvPr/>
        </p:nvSpPr>
        <p:spPr>
          <a:xfrm>
            <a:off x="457201" y="905256"/>
            <a:ext cx="8143874" cy="1200329"/>
          </a:xfrm>
          <a:prstGeom prst="rect">
            <a:avLst/>
          </a:prstGeom>
          <a:noFill/>
        </p:spPr>
        <p:txBody>
          <a:bodyPr wrap="square" rtlCol="0">
            <a:spAutoFit/>
          </a:bodyPr>
          <a:lstStyle/>
          <a:p>
            <a:r>
              <a:rPr lang="en-US" sz="2400" dirty="0">
                <a:solidFill>
                  <a:srgbClr val="002060"/>
                </a:solidFill>
                <a:latin typeface="+mj-lt"/>
                <a:ea typeface="Arial" charset="0"/>
                <a:cs typeface="Arial" charset="0"/>
              </a:rPr>
              <a:t>Mimicking in vivo Conditions </a:t>
            </a:r>
          </a:p>
          <a:p>
            <a:r>
              <a:rPr lang="en-US" sz="2400" dirty="0">
                <a:solidFill>
                  <a:srgbClr val="002060"/>
                </a:solidFill>
                <a:latin typeface="+mj-lt"/>
                <a:ea typeface="Arial" charset="0"/>
                <a:cs typeface="Arial" charset="0"/>
              </a:rPr>
              <a:t>in Cell Culture: The Challenges</a:t>
            </a:r>
          </a:p>
          <a:p>
            <a:r>
              <a:rPr lang="en-US" sz="2400" dirty="0">
                <a:solidFill>
                  <a:srgbClr val="216DBB"/>
                </a:solidFill>
                <a:latin typeface="+mj-lt"/>
              </a:rPr>
              <a:t>—</a:t>
            </a:r>
            <a:endParaRPr lang="en-US" sz="2400" dirty="0">
              <a:solidFill>
                <a:srgbClr val="216DBB"/>
              </a:solidFill>
              <a:latin typeface="+mj-lt"/>
              <a:ea typeface="Arial" charset="0"/>
              <a:cs typeface="Arial" charset="0"/>
            </a:endParaRPr>
          </a:p>
        </p:txBody>
      </p:sp>
      <p:pic>
        <p:nvPicPr>
          <p:cNvPr id="4" name="Picture 2">
            <a:extLst>
              <a:ext uri="{FF2B5EF4-FFF2-40B4-BE49-F238E27FC236}">
                <a16:creationId xmlns:a16="http://schemas.microsoft.com/office/drawing/2014/main" id="{1E5ED1C8-176F-0140-9928-3B06A1904B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542925" y="2014782"/>
            <a:ext cx="7591778" cy="3776909"/>
          </a:xfrm>
          <a:prstGeom prst="rect">
            <a:avLst/>
          </a:prstGeom>
          <a:solidFill>
            <a:schemeClr val="bg1">
              <a:alpha val="98000"/>
            </a:schemeClr>
          </a:solidFill>
          <a:ln>
            <a:solidFill>
              <a:srgbClr val="FF0000"/>
            </a:solidFill>
          </a:ln>
        </p:spPr>
      </p:pic>
      <p:sp>
        <p:nvSpPr>
          <p:cNvPr id="5" name="TextBox 4">
            <a:extLst>
              <a:ext uri="{FF2B5EF4-FFF2-40B4-BE49-F238E27FC236}">
                <a16:creationId xmlns:a16="http://schemas.microsoft.com/office/drawing/2014/main" id="{964ED9DA-7364-734A-BCD8-E46B76638383}"/>
              </a:ext>
            </a:extLst>
          </p:cNvPr>
          <p:cNvSpPr txBox="1"/>
          <p:nvPr/>
        </p:nvSpPr>
        <p:spPr>
          <a:xfrm>
            <a:off x="457199" y="5882493"/>
            <a:ext cx="1872208" cy="307777"/>
          </a:xfrm>
          <a:prstGeom prst="rect">
            <a:avLst/>
          </a:prstGeom>
          <a:noFill/>
        </p:spPr>
        <p:txBody>
          <a:bodyPr wrap="square" rtlCol="0">
            <a:spAutoFit/>
          </a:bodyPr>
          <a:lstStyle/>
          <a:p>
            <a:r>
              <a:rPr lang="en-US" sz="1400" dirty="0">
                <a:solidFill>
                  <a:srgbClr val="002060"/>
                </a:solidFill>
              </a:rPr>
              <a:t>Ref: </a:t>
            </a:r>
            <a:r>
              <a:rPr lang="en-US" sz="1400" dirty="0" err="1">
                <a:solidFill>
                  <a:srgbClr val="002060"/>
                </a:solidFill>
              </a:rPr>
              <a:t>Cukerman</a:t>
            </a:r>
            <a:r>
              <a:rPr lang="en-US" sz="1400" dirty="0">
                <a:solidFill>
                  <a:srgbClr val="002060"/>
                </a:solidFill>
              </a:rPr>
              <a:t> 2007 </a:t>
            </a:r>
          </a:p>
        </p:txBody>
      </p:sp>
      <p:sp>
        <p:nvSpPr>
          <p:cNvPr id="3" name="Oval 2">
            <a:extLst>
              <a:ext uri="{FF2B5EF4-FFF2-40B4-BE49-F238E27FC236}">
                <a16:creationId xmlns:a16="http://schemas.microsoft.com/office/drawing/2014/main" id="{1927A85C-FAA6-3840-B847-59791ACC8776}"/>
              </a:ext>
            </a:extLst>
          </p:cNvPr>
          <p:cNvSpPr/>
          <p:nvPr/>
        </p:nvSpPr>
        <p:spPr>
          <a:xfrm>
            <a:off x="1106311" y="4673600"/>
            <a:ext cx="2506133" cy="102728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0059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2"/>
          <p:cNvSpPr>
            <a:spLocks noGrp="1"/>
          </p:cNvSpPr>
          <p:nvPr>
            <p:ph type="title"/>
          </p:nvPr>
        </p:nvSpPr>
        <p:spPr>
          <a:xfrm>
            <a:off x="457200" y="-134438"/>
            <a:ext cx="8229600" cy="1143000"/>
          </a:xfrm>
        </p:spPr>
        <p:txBody>
          <a:bodyPr>
            <a:normAutofit/>
          </a:bodyPr>
          <a:lstStyle/>
          <a:p>
            <a:pPr eaLnBrk="1" hangingPunct="1"/>
            <a:r>
              <a:rPr lang="en-US" sz="3600" dirty="0">
                <a:ea typeface="MS PGothic" pitchFamily="34" charset="-128"/>
              </a:rPr>
              <a:t>Baker &amp; Ruskinn</a:t>
            </a:r>
          </a:p>
        </p:txBody>
      </p:sp>
      <p:sp>
        <p:nvSpPr>
          <p:cNvPr id="5123" name="Content Placeholder 3"/>
          <p:cNvSpPr>
            <a:spLocks noGrp="1"/>
          </p:cNvSpPr>
          <p:nvPr>
            <p:ph idx="1"/>
          </p:nvPr>
        </p:nvSpPr>
        <p:spPr>
          <a:xfrm>
            <a:off x="755576" y="838985"/>
            <a:ext cx="7632848" cy="4732784"/>
          </a:xfrm>
        </p:spPr>
        <p:txBody>
          <a:bodyPr/>
          <a:lstStyle/>
          <a:p>
            <a:pPr eaLnBrk="1" hangingPunct="1">
              <a:defRPr/>
            </a:pPr>
            <a:r>
              <a:rPr lang="en-US" sz="2800" dirty="0">
                <a:solidFill>
                  <a:srgbClr val="4D2461"/>
                </a:solidFill>
              </a:rPr>
              <a:t>The Baker Company, based in Sanford, Maine, US</a:t>
            </a:r>
          </a:p>
          <a:p>
            <a:pPr lvl="1" eaLnBrk="1" hangingPunct="1">
              <a:defRPr/>
            </a:pPr>
            <a:r>
              <a:rPr lang="en-US" sz="2000" dirty="0">
                <a:solidFill>
                  <a:srgbClr val="4D2461"/>
                </a:solidFill>
              </a:rPr>
              <a:t>Leaders in the air containment industry for over 60 years</a:t>
            </a:r>
          </a:p>
          <a:p>
            <a:pPr lvl="1" eaLnBrk="1" hangingPunct="1">
              <a:defRPr/>
            </a:pPr>
            <a:r>
              <a:rPr lang="en-US" sz="2000" dirty="0">
                <a:solidFill>
                  <a:srgbClr val="4D2461"/>
                </a:solidFill>
              </a:rPr>
              <a:t>First Biological Safety Cabinet in 1948</a:t>
            </a:r>
            <a:endParaRPr lang="en-US" dirty="0">
              <a:solidFill>
                <a:srgbClr val="4D2461"/>
              </a:solidFill>
            </a:endParaRPr>
          </a:p>
          <a:p>
            <a:pPr>
              <a:defRPr/>
            </a:pPr>
            <a:r>
              <a:rPr lang="en-US" sz="2800" dirty="0">
                <a:solidFill>
                  <a:srgbClr val="4D2461"/>
                </a:solidFill>
              </a:rPr>
              <a:t>Ruskinn Technology Ltd based in </a:t>
            </a:r>
            <a:r>
              <a:rPr lang="en-US" sz="2800" dirty="0" err="1">
                <a:solidFill>
                  <a:srgbClr val="4D2461"/>
                </a:solidFill>
              </a:rPr>
              <a:t>S.Wales</a:t>
            </a:r>
            <a:r>
              <a:rPr lang="en-US" sz="2800" dirty="0">
                <a:solidFill>
                  <a:srgbClr val="4D2461"/>
                </a:solidFill>
              </a:rPr>
              <a:t>, UK</a:t>
            </a:r>
          </a:p>
          <a:p>
            <a:pPr lvl="1" eaLnBrk="1" hangingPunct="1">
              <a:defRPr/>
            </a:pPr>
            <a:r>
              <a:rPr lang="en-US" sz="2000" dirty="0">
                <a:solidFill>
                  <a:srgbClr val="4D2461"/>
                </a:solidFill>
              </a:rPr>
              <a:t>Leading supplier and manufacturer of </a:t>
            </a:r>
            <a:r>
              <a:rPr lang="en-CA" sz="2000" dirty="0">
                <a:solidFill>
                  <a:srgbClr val="4D2461"/>
                </a:solidFill>
              </a:rPr>
              <a:t>innovative anoxic and hypoxic workstations</a:t>
            </a:r>
          </a:p>
          <a:p>
            <a:pPr lvl="1" eaLnBrk="1" hangingPunct="1">
              <a:defRPr/>
            </a:pPr>
            <a:r>
              <a:rPr lang="en-CA" sz="2000" dirty="0">
                <a:solidFill>
                  <a:srgbClr val="4D2461"/>
                </a:solidFill>
              </a:rPr>
              <a:t>First hypoxia workstation in 1999</a:t>
            </a:r>
            <a:endParaRPr lang="en-GB" dirty="0">
              <a:solidFill>
                <a:srgbClr val="4D2461"/>
              </a:solidFill>
            </a:endParaRPr>
          </a:p>
          <a:p>
            <a:pPr eaLnBrk="1" hangingPunct="1">
              <a:defRPr/>
            </a:pPr>
            <a:r>
              <a:rPr lang="en-GB" sz="2800" dirty="0">
                <a:solidFill>
                  <a:srgbClr val="4D2461"/>
                </a:solidFill>
              </a:rPr>
              <a:t>New Product Development</a:t>
            </a:r>
          </a:p>
          <a:p>
            <a:pPr marL="400050" lvl="1" indent="0" eaLnBrk="1" hangingPunct="1">
              <a:buFontTx/>
              <a:buNone/>
              <a:defRPr/>
            </a:pPr>
            <a:r>
              <a:rPr lang="en-GB" sz="2000" dirty="0">
                <a:solidFill>
                  <a:srgbClr val="4D2461"/>
                </a:solidFill>
              </a:rPr>
              <a:t>-    Drawing on the strength of both organizations.</a:t>
            </a:r>
          </a:p>
          <a:p>
            <a:pPr marL="0" indent="0" eaLnBrk="1" hangingPunct="1">
              <a:buFontTx/>
              <a:buNone/>
              <a:defRPr/>
            </a:pPr>
            <a:endParaRPr lang="en-GB" dirty="0">
              <a:solidFill>
                <a:srgbClr val="4D2461"/>
              </a:solidFill>
            </a:endParaRPr>
          </a:p>
          <a:p>
            <a:pPr eaLnBrk="1" hangingPunct="1">
              <a:defRPr/>
            </a:pPr>
            <a:endParaRPr lang="en-GB" dirty="0"/>
          </a:p>
          <a:p>
            <a:pPr lvl="1" eaLnBrk="1" hangingPunct="1">
              <a:defRPr/>
            </a:pPr>
            <a:endParaRPr lang="en-US" dirty="0"/>
          </a:p>
        </p:txBody>
      </p:sp>
      <p:pic>
        <p:nvPicPr>
          <p:cNvPr id="880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5229200"/>
            <a:ext cx="5544616" cy="857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uskinn_Baker_Logo_201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692" y="5265062"/>
            <a:ext cx="5544616" cy="1127882"/>
          </a:xfrm>
          <a:prstGeom prst="rect">
            <a:avLst/>
          </a:prstGeom>
        </p:spPr>
      </p:pic>
    </p:spTree>
    <p:extLst>
      <p:ext uri="{BB962C8B-B14F-4D97-AF65-F5344CB8AC3E}">
        <p14:creationId xmlns:p14="http://schemas.microsoft.com/office/powerpoint/2010/main" val="181573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Rectangle 29"/>
          <p:cNvSpPr>
            <a:spLocks noGrp="1" noChangeArrowheads="1"/>
          </p:cNvSpPr>
          <p:nvPr>
            <p:ph type="title"/>
          </p:nvPr>
        </p:nvSpPr>
        <p:spPr>
          <a:xfrm>
            <a:off x="228600" y="0"/>
            <a:ext cx="8736980" cy="950913"/>
          </a:xfrm>
        </p:spPr>
        <p:txBody>
          <a:bodyPr>
            <a:normAutofit/>
          </a:bodyPr>
          <a:lstStyle/>
          <a:p>
            <a:pPr eaLnBrk="1" hangingPunct="1"/>
            <a:r>
              <a:rPr lang="en-GB" altLang="x-none" b="1" dirty="0">
                <a:solidFill>
                  <a:srgbClr val="002060"/>
                </a:solidFill>
              </a:rPr>
              <a:t>Baker </a:t>
            </a:r>
            <a:r>
              <a:rPr lang="en-GB" altLang="x-none" b="1" dirty="0" err="1">
                <a:solidFill>
                  <a:srgbClr val="002060"/>
                </a:solidFill>
              </a:rPr>
              <a:t>Ruskinn</a:t>
            </a:r>
            <a:r>
              <a:rPr lang="en-GB" altLang="x-none" b="1" dirty="0">
                <a:solidFill>
                  <a:srgbClr val="002060"/>
                </a:solidFill>
              </a:rPr>
              <a:t> - Key Milestones</a:t>
            </a:r>
          </a:p>
        </p:txBody>
      </p:sp>
      <p:sp>
        <p:nvSpPr>
          <p:cNvPr id="27656" name="Line 494"/>
          <p:cNvSpPr>
            <a:spLocks noChangeShapeType="1"/>
          </p:cNvSpPr>
          <p:nvPr/>
        </p:nvSpPr>
        <p:spPr bwMode="auto">
          <a:xfrm>
            <a:off x="1743075" y="1787525"/>
            <a:ext cx="0" cy="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27657" name="Line 505"/>
          <p:cNvSpPr>
            <a:spLocks noChangeShapeType="1"/>
          </p:cNvSpPr>
          <p:nvPr/>
        </p:nvSpPr>
        <p:spPr bwMode="auto">
          <a:xfrm>
            <a:off x="381000" y="2133600"/>
            <a:ext cx="0" cy="666750"/>
          </a:xfrm>
          <a:prstGeom prst="line">
            <a:avLst/>
          </a:prstGeom>
          <a:noFill/>
          <a:ln w="12700">
            <a:solidFill>
              <a:srgbClr val="002060"/>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61444" name="Text Box 525"/>
          <p:cNvSpPr txBox="1">
            <a:spLocks noChangeArrowheads="1"/>
          </p:cNvSpPr>
          <p:nvPr/>
        </p:nvSpPr>
        <p:spPr bwMode="auto">
          <a:xfrm>
            <a:off x="0" y="2892425"/>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r>
              <a:rPr lang="en-GB" altLang="x-none" sz="1400" b="1">
                <a:solidFill>
                  <a:srgbClr val="002060"/>
                </a:solidFill>
                <a:latin typeface="Myriad Pro Light" charset="0"/>
              </a:rPr>
              <a:t>1993</a:t>
            </a:r>
            <a:endParaRPr lang="en-US" altLang="x-none" sz="1400" b="1">
              <a:solidFill>
                <a:srgbClr val="002060"/>
              </a:solidFill>
              <a:latin typeface="Myriad Pro Light" charset="0"/>
            </a:endParaRPr>
          </a:p>
        </p:txBody>
      </p:sp>
      <p:sp>
        <p:nvSpPr>
          <p:cNvPr id="27659" name="Text Box 527"/>
          <p:cNvSpPr txBox="1">
            <a:spLocks noChangeArrowheads="1"/>
          </p:cNvSpPr>
          <p:nvPr/>
        </p:nvSpPr>
        <p:spPr bwMode="auto">
          <a:xfrm>
            <a:off x="3822700" y="2797175"/>
            <a:ext cx="957263" cy="554038"/>
          </a:xfrm>
          <a:prstGeom prst="rect">
            <a:avLst/>
          </a:prstGeom>
          <a:noFill/>
          <a:ln w="12700">
            <a:noFill/>
            <a:miter lim="800000"/>
            <a:headEnd type="none" w="sm" len="sm"/>
            <a:tailEnd type="none" w="sm" len="sm"/>
          </a:ln>
        </p:spPr>
        <p:txBody>
          <a:bodyPr>
            <a:spAutoFit/>
          </a:bodyPr>
          <a:lstStyle/>
          <a:p>
            <a:pPr>
              <a:defRPr/>
            </a:pPr>
            <a:r>
              <a:rPr lang="en-US" sz="1000" b="1" dirty="0">
                <a:solidFill>
                  <a:srgbClr val="002060"/>
                </a:solidFill>
                <a:latin typeface="+mj-lt"/>
                <a:ea typeface="+mn-ea"/>
                <a:cs typeface="+mn-cs"/>
              </a:rPr>
              <a:t>2008 </a:t>
            </a:r>
          </a:p>
          <a:p>
            <a:pPr>
              <a:defRPr/>
            </a:pPr>
            <a:r>
              <a:rPr lang="en-US" sz="1000" b="1" dirty="0">
                <a:solidFill>
                  <a:srgbClr val="002060"/>
                </a:solidFill>
                <a:latin typeface="+mj-lt"/>
                <a:ea typeface="+mn-ea"/>
                <a:cs typeface="+mn-cs"/>
              </a:rPr>
              <a:t>Gas Mixer Q for InvivO2</a:t>
            </a:r>
          </a:p>
        </p:txBody>
      </p:sp>
      <p:sp>
        <p:nvSpPr>
          <p:cNvPr id="61446" name="Text Box 531"/>
          <p:cNvSpPr txBox="1">
            <a:spLocks noChangeArrowheads="1"/>
          </p:cNvSpPr>
          <p:nvPr/>
        </p:nvSpPr>
        <p:spPr bwMode="auto">
          <a:xfrm>
            <a:off x="7310438" y="2878138"/>
            <a:ext cx="14414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r>
              <a:rPr lang="en-GB" altLang="x-none" sz="1400" b="1" dirty="0">
                <a:solidFill>
                  <a:srgbClr val="002060"/>
                </a:solidFill>
                <a:latin typeface="Myriad Pro Light" charset="0"/>
              </a:rPr>
              <a:t>2016/7</a:t>
            </a:r>
          </a:p>
          <a:p>
            <a:pPr>
              <a:spcBef>
                <a:spcPct val="0"/>
              </a:spcBef>
              <a:buFontTx/>
              <a:buNone/>
            </a:pPr>
            <a:r>
              <a:rPr lang="en-GB" altLang="x-none" sz="1400" b="1" dirty="0">
                <a:solidFill>
                  <a:srgbClr val="002060"/>
                </a:solidFill>
                <a:latin typeface="Myriad Pro Light" charset="0"/>
              </a:rPr>
              <a:t>New InvivO2 &amp; New Concept</a:t>
            </a:r>
            <a:endParaRPr lang="en-US" altLang="x-none" sz="1400" b="1" dirty="0">
              <a:solidFill>
                <a:srgbClr val="002060"/>
              </a:solidFill>
              <a:latin typeface="Myriad Pro Light" charset="0"/>
            </a:endParaRPr>
          </a:p>
        </p:txBody>
      </p:sp>
      <p:sp>
        <p:nvSpPr>
          <p:cNvPr id="61447" name="Text Box 532"/>
          <p:cNvSpPr txBox="1">
            <a:spLocks noChangeArrowheads="1"/>
          </p:cNvSpPr>
          <p:nvPr/>
        </p:nvSpPr>
        <p:spPr bwMode="auto">
          <a:xfrm>
            <a:off x="228600" y="1295400"/>
            <a:ext cx="97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r>
              <a:rPr lang="en-GB" altLang="x-none" sz="1000" b="1">
                <a:solidFill>
                  <a:srgbClr val="002060"/>
                </a:solidFill>
                <a:latin typeface="Myriad Pro Light" charset="0"/>
              </a:rPr>
              <a:t>Founded by</a:t>
            </a:r>
          </a:p>
          <a:p>
            <a:pPr>
              <a:spcBef>
                <a:spcPct val="0"/>
              </a:spcBef>
              <a:buFontTx/>
              <a:buNone/>
            </a:pPr>
            <a:r>
              <a:rPr lang="en-GB" altLang="x-none" sz="1000" b="1">
                <a:solidFill>
                  <a:srgbClr val="002060"/>
                </a:solidFill>
                <a:latin typeface="Myriad Pro Light" charset="0"/>
              </a:rPr>
              <a:t>Andrew Skinn</a:t>
            </a:r>
            <a:endParaRPr lang="en-US" altLang="x-none" sz="1000" b="1">
              <a:solidFill>
                <a:srgbClr val="002060"/>
              </a:solidFill>
              <a:latin typeface="Myriad Pro Light" charset="0"/>
            </a:endParaRPr>
          </a:p>
        </p:txBody>
      </p:sp>
      <p:pic>
        <p:nvPicPr>
          <p:cNvPr id="61448" name="Picture 76" descr="bugboxplu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65" y="5828273"/>
            <a:ext cx="806160" cy="74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Line 26"/>
          <p:cNvSpPr>
            <a:spLocks noChangeShapeType="1"/>
          </p:cNvSpPr>
          <p:nvPr/>
        </p:nvSpPr>
        <p:spPr bwMode="auto">
          <a:xfrm>
            <a:off x="990600" y="2289175"/>
            <a:ext cx="31750" cy="2516188"/>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27671" name="Line 27"/>
          <p:cNvSpPr>
            <a:spLocks noChangeShapeType="1"/>
          </p:cNvSpPr>
          <p:nvPr/>
        </p:nvSpPr>
        <p:spPr bwMode="auto">
          <a:xfrm>
            <a:off x="2411413" y="2286000"/>
            <a:ext cx="0" cy="39370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61451" name="Text Box 532"/>
          <p:cNvSpPr txBox="1">
            <a:spLocks noChangeArrowheads="1"/>
          </p:cNvSpPr>
          <p:nvPr/>
        </p:nvSpPr>
        <p:spPr bwMode="auto">
          <a:xfrm>
            <a:off x="431800" y="4868863"/>
            <a:ext cx="114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r>
              <a:rPr lang="en-GB" altLang="x-none" sz="1000" b="1">
                <a:solidFill>
                  <a:srgbClr val="002060"/>
                </a:solidFill>
                <a:latin typeface="Myriad Pro Light" charset="0"/>
              </a:rPr>
              <a:t>1994 </a:t>
            </a:r>
          </a:p>
          <a:p>
            <a:pPr>
              <a:spcBef>
                <a:spcPct val="0"/>
              </a:spcBef>
              <a:buFontTx/>
              <a:buNone/>
            </a:pPr>
            <a:r>
              <a:rPr lang="en-GB" altLang="x-none" sz="1000" b="1">
                <a:solidFill>
                  <a:srgbClr val="002060"/>
                </a:solidFill>
                <a:latin typeface="Myriad Pro Light" charset="0"/>
              </a:rPr>
              <a:t>Anaerobic </a:t>
            </a:r>
          </a:p>
          <a:p>
            <a:pPr>
              <a:spcBef>
                <a:spcPct val="0"/>
              </a:spcBef>
              <a:buFontTx/>
              <a:buNone/>
            </a:pPr>
            <a:r>
              <a:rPr lang="en-GB" altLang="x-none" sz="1000" b="1">
                <a:solidFill>
                  <a:srgbClr val="002060"/>
                </a:solidFill>
                <a:latin typeface="Myriad Pro Light" charset="0"/>
              </a:rPr>
              <a:t>Workstations</a:t>
            </a:r>
          </a:p>
          <a:p>
            <a:pPr>
              <a:spcBef>
                <a:spcPct val="0"/>
              </a:spcBef>
              <a:buFontTx/>
              <a:buNone/>
            </a:pPr>
            <a:r>
              <a:rPr lang="en-GB" altLang="x-none" sz="1000" b="1">
                <a:solidFill>
                  <a:srgbClr val="002060"/>
                </a:solidFill>
                <a:latin typeface="Myriad Pro Light" charset="0"/>
              </a:rPr>
              <a:t>Bugbox</a:t>
            </a:r>
            <a:endParaRPr lang="en-US" altLang="x-none" sz="1000" b="1">
              <a:solidFill>
                <a:srgbClr val="002060"/>
              </a:solidFill>
              <a:latin typeface="Myriad Pro Light" charset="0"/>
            </a:endParaRPr>
          </a:p>
        </p:txBody>
      </p:sp>
      <p:sp>
        <p:nvSpPr>
          <p:cNvPr id="27676" name="Text Box 532"/>
          <p:cNvSpPr txBox="1">
            <a:spLocks noChangeArrowheads="1"/>
          </p:cNvSpPr>
          <p:nvPr/>
        </p:nvSpPr>
        <p:spPr bwMode="auto">
          <a:xfrm>
            <a:off x="1946275" y="2727325"/>
            <a:ext cx="2149475" cy="862013"/>
          </a:xfrm>
          <a:prstGeom prst="rect">
            <a:avLst/>
          </a:prstGeom>
          <a:noFill/>
          <a:ln w="12700">
            <a:noFill/>
            <a:miter lim="800000"/>
            <a:headEnd type="none" w="sm" len="sm"/>
            <a:tailEnd type="none" w="sm" len="sm"/>
          </a:ln>
        </p:spPr>
        <p:txBody>
          <a:bodyPr wrap="none">
            <a:spAutoFit/>
          </a:bodyPr>
          <a:lstStyle/>
          <a:p>
            <a:pPr>
              <a:defRPr/>
            </a:pPr>
            <a:r>
              <a:rPr lang="en-GB" sz="1000" b="1" dirty="0">
                <a:ln w="0"/>
                <a:solidFill>
                  <a:sysClr val="windowText" lastClr="000000"/>
                </a:solidFill>
                <a:effectLst>
                  <a:outerShdw blurRad="38100" dist="19050" dir="2700000" algn="tl" rotWithShape="0">
                    <a:schemeClr val="dk1">
                      <a:alpha val="40000"/>
                    </a:schemeClr>
                  </a:outerShdw>
                </a:effectLst>
                <a:latin typeface="+mj-lt"/>
                <a:ea typeface="+mn-ea"/>
                <a:cs typeface="+mn-cs"/>
              </a:rPr>
              <a:t>1999</a:t>
            </a:r>
          </a:p>
          <a:p>
            <a:pPr>
              <a:defRPr/>
            </a:pPr>
            <a:r>
              <a:rPr lang="en-GB" sz="1000" b="1" dirty="0">
                <a:ln w="0"/>
                <a:solidFill>
                  <a:sysClr val="windowText" lastClr="000000"/>
                </a:solidFill>
                <a:effectLst>
                  <a:outerShdw blurRad="38100" dist="19050" dir="2700000" algn="tl" rotWithShape="0">
                    <a:schemeClr val="dk1">
                      <a:alpha val="40000"/>
                    </a:schemeClr>
                  </a:outerShdw>
                </a:effectLst>
                <a:latin typeface="+mj-lt"/>
                <a:ea typeface="+mn-ea"/>
                <a:cs typeface="+mn-cs"/>
              </a:rPr>
              <a:t> Hypoxia </a:t>
            </a:r>
          </a:p>
          <a:p>
            <a:pPr>
              <a:defRPr/>
            </a:pPr>
            <a:r>
              <a:rPr lang="en-GB" sz="1000" b="1" dirty="0">
                <a:ln w="0"/>
                <a:solidFill>
                  <a:sysClr val="windowText" lastClr="000000"/>
                </a:solidFill>
                <a:effectLst>
                  <a:outerShdw blurRad="38100" dist="19050" dir="2700000" algn="tl" rotWithShape="0">
                    <a:schemeClr val="dk1">
                      <a:alpha val="40000"/>
                    </a:schemeClr>
                  </a:outerShdw>
                </a:effectLst>
                <a:latin typeface="+mj-lt"/>
                <a:ea typeface="+mn-ea"/>
                <a:cs typeface="+mn-cs"/>
              </a:rPr>
              <a:t>Workstation</a:t>
            </a:r>
          </a:p>
          <a:p>
            <a:pPr>
              <a:defRPr/>
            </a:pPr>
            <a:r>
              <a:rPr lang="en-GB" sz="1000" b="1" dirty="0">
                <a:ln w="0"/>
                <a:solidFill>
                  <a:sysClr val="windowText" lastClr="000000"/>
                </a:solidFill>
                <a:effectLst>
                  <a:outerShdw blurRad="38100" dist="19050" dir="2700000" algn="tl" rotWithShape="0">
                    <a:schemeClr val="dk1">
                      <a:alpha val="40000"/>
                    </a:schemeClr>
                  </a:outerShdw>
                </a:effectLst>
                <a:latin typeface="+mj-lt"/>
                <a:ea typeface="+mn-ea"/>
                <a:cs typeface="+mn-cs"/>
              </a:rPr>
              <a:t>InvivO2 working </a:t>
            </a:r>
          </a:p>
          <a:p>
            <a:pPr>
              <a:defRPr/>
            </a:pPr>
            <a:r>
              <a:rPr lang="en-GB" sz="1000" b="1" dirty="0">
                <a:ln w="0"/>
                <a:solidFill>
                  <a:sysClr val="windowText" lastClr="000000"/>
                </a:solidFill>
                <a:effectLst>
                  <a:outerShdw blurRad="38100" dist="19050" dir="2700000" algn="tl" rotWithShape="0">
                    <a:schemeClr val="dk1">
                      <a:alpha val="40000"/>
                    </a:schemeClr>
                  </a:outerShdw>
                </a:effectLst>
                <a:latin typeface="+mj-lt"/>
                <a:ea typeface="+mn-ea"/>
                <a:cs typeface="+mn-cs"/>
              </a:rPr>
              <a:t>with Peter </a:t>
            </a:r>
            <a:r>
              <a:rPr lang="en-GB" sz="1000" b="1" dirty="0" err="1">
                <a:ln w="0"/>
                <a:solidFill>
                  <a:sysClr val="windowText" lastClr="000000"/>
                </a:solidFill>
                <a:effectLst>
                  <a:outerShdw blurRad="38100" dist="19050" dir="2700000" algn="tl" rotWithShape="0">
                    <a:schemeClr val="dk1">
                      <a:alpha val="40000"/>
                    </a:schemeClr>
                  </a:outerShdw>
                </a:effectLst>
                <a:latin typeface="+mj-lt"/>
                <a:ea typeface="+mn-ea"/>
                <a:cs typeface="+mn-cs"/>
              </a:rPr>
              <a:t>Ratcliffe</a:t>
            </a:r>
            <a:r>
              <a:rPr lang="en-GB" sz="1000" b="1" dirty="0">
                <a:ln w="0"/>
                <a:solidFill>
                  <a:sysClr val="windowText" lastClr="000000"/>
                </a:solidFill>
                <a:effectLst>
                  <a:outerShdw blurRad="38100" dist="19050" dir="2700000" algn="tl" rotWithShape="0">
                    <a:schemeClr val="dk1">
                      <a:alpha val="40000"/>
                    </a:schemeClr>
                  </a:outerShdw>
                </a:effectLst>
                <a:latin typeface="+mj-lt"/>
                <a:ea typeface="+mn-ea"/>
                <a:cs typeface="+mn-cs"/>
              </a:rPr>
              <a:t> and Chris Pugh</a:t>
            </a:r>
          </a:p>
        </p:txBody>
      </p:sp>
      <p:sp>
        <p:nvSpPr>
          <p:cNvPr id="61453" name="Text Box 532"/>
          <p:cNvSpPr txBox="1">
            <a:spLocks noChangeArrowheads="1"/>
          </p:cNvSpPr>
          <p:nvPr/>
        </p:nvSpPr>
        <p:spPr bwMode="auto">
          <a:xfrm>
            <a:off x="4724400" y="5165725"/>
            <a:ext cx="11350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r>
              <a:rPr lang="en-GB" altLang="x-none" sz="1000" b="1">
                <a:solidFill>
                  <a:srgbClr val="002060"/>
                </a:solidFill>
                <a:latin typeface="Myriad Pro Light" charset="0"/>
              </a:rPr>
              <a:t>2010 Stem Cell Workstations</a:t>
            </a:r>
          </a:p>
          <a:p>
            <a:pPr>
              <a:spcBef>
                <a:spcPct val="0"/>
              </a:spcBef>
              <a:buFontTx/>
              <a:buNone/>
            </a:pPr>
            <a:r>
              <a:rPr lang="en-GB" altLang="x-none" sz="1000" b="1">
                <a:solidFill>
                  <a:srgbClr val="002060"/>
                </a:solidFill>
                <a:latin typeface="Myriad Pro Light" charset="0"/>
              </a:rPr>
              <a:t>“SCI-tive” range</a:t>
            </a:r>
            <a:endParaRPr lang="en-US" altLang="x-none" sz="1000" b="1">
              <a:solidFill>
                <a:srgbClr val="002060"/>
              </a:solidFill>
              <a:latin typeface="Myriad Pro Light" charset="0"/>
            </a:endParaRPr>
          </a:p>
        </p:txBody>
      </p:sp>
      <p:sp>
        <p:nvSpPr>
          <p:cNvPr id="61454" name="Rectangle 3"/>
          <p:cNvSpPr>
            <a:spLocks noChangeArrowheads="1"/>
          </p:cNvSpPr>
          <p:nvPr/>
        </p:nvSpPr>
        <p:spPr bwMode="auto">
          <a:xfrm>
            <a:off x="4991100" y="1230313"/>
            <a:ext cx="133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r>
              <a:rPr lang="en-GB" altLang="x-none" sz="1000" b="1" dirty="0">
                <a:solidFill>
                  <a:srgbClr val="002060"/>
                </a:solidFill>
                <a:latin typeface="Myriad Pro Light" charset="0"/>
              </a:rPr>
              <a:t>2011 Acquired by </a:t>
            </a:r>
          </a:p>
          <a:p>
            <a:pPr>
              <a:spcBef>
                <a:spcPct val="0"/>
              </a:spcBef>
              <a:buFontTx/>
              <a:buNone/>
            </a:pPr>
            <a:r>
              <a:rPr lang="en-GB" altLang="x-none" sz="1000" b="1" dirty="0">
                <a:solidFill>
                  <a:srgbClr val="002060"/>
                </a:solidFill>
                <a:latin typeface="Myriad Pro Light" charset="0"/>
              </a:rPr>
              <a:t>The Baker Compan</a:t>
            </a:r>
            <a:r>
              <a:rPr lang="en-GB" altLang="x-none" sz="1000" b="1" dirty="0">
                <a:latin typeface="Myriad Pro Light" charset="0"/>
              </a:rPr>
              <a:t>y</a:t>
            </a:r>
            <a:endParaRPr lang="en-US" altLang="x-none" sz="1000" b="1" dirty="0">
              <a:latin typeface="Myriad Pro Light" charset="0"/>
            </a:endParaRPr>
          </a:p>
        </p:txBody>
      </p:sp>
      <p:sp>
        <p:nvSpPr>
          <p:cNvPr id="61455" name="Rectangle 4"/>
          <p:cNvSpPr>
            <a:spLocks noChangeArrowheads="1"/>
          </p:cNvSpPr>
          <p:nvPr/>
        </p:nvSpPr>
        <p:spPr bwMode="auto">
          <a:xfrm>
            <a:off x="5783263" y="5160963"/>
            <a:ext cx="101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r>
              <a:rPr lang="en-GB" altLang="x-none" sz="1000" b="1">
                <a:solidFill>
                  <a:srgbClr val="002060"/>
                </a:solidFill>
                <a:latin typeface="Myriad Pro Light" charset="0"/>
              </a:rPr>
              <a:t>2013 Media Pre-Conditioning</a:t>
            </a:r>
          </a:p>
          <a:p>
            <a:pPr>
              <a:spcBef>
                <a:spcPct val="0"/>
              </a:spcBef>
              <a:buFontTx/>
              <a:buNone/>
            </a:pPr>
            <a:r>
              <a:rPr lang="en-GB" altLang="x-none" sz="1000" b="1">
                <a:solidFill>
                  <a:srgbClr val="002060"/>
                </a:solidFill>
                <a:latin typeface="Myriad Pro Light" charset="0"/>
              </a:rPr>
              <a:t>HypoxyCOOL</a:t>
            </a:r>
            <a:endParaRPr lang="en-US" altLang="x-none" sz="1000" b="1">
              <a:solidFill>
                <a:srgbClr val="002060"/>
              </a:solidFill>
              <a:latin typeface="Myriad Pro Light" charset="0"/>
            </a:endParaRPr>
          </a:p>
        </p:txBody>
      </p:sp>
      <p:sp>
        <p:nvSpPr>
          <p:cNvPr id="34" name="Line 27"/>
          <p:cNvSpPr>
            <a:spLocks noChangeShapeType="1"/>
          </p:cNvSpPr>
          <p:nvPr/>
        </p:nvSpPr>
        <p:spPr bwMode="auto">
          <a:xfrm>
            <a:off x="4140200" y="2320925"/>
            <a:ext cx="0" cy="39370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pic>
        <p:nvPicPr>
          <p:cNvPr id="6145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3670301"/>
            <a:ext cx="108108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Text Box 531"/>
          <p:cNvSpPr txBox="1">
            <a:spLocks noChangeArrowheads="1"/>
          </p:cNvSpPr>
          <p:nvPr/>
        </p:nvSpPr>
        <p:spPr bwMode="auto">
          <a:xfrm>
            <a:off x="5953125" y="2895600"/>
            <a:ext cx="10604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eaLnBrk="1" hangingPunct="1">
              <a:spcBef>
                <a:spcPct val="0"/>
              </a:spcBef>
              <a:buFontTx/>
              <a:buNone/>
            </a:pPr>
            <a:r>
              <a:rPr lang="en-GB" altLang="x-none" sz="1000" b="1">
                <a:solidFill>
                  <a:srgbClr val="002060"/>
                </a:solidFill>
                <a:latin typeface="Myriad Pro Light" charset="0"/>
              </a:rPr>
              <a:t>2014 </a:t>
            </a:r>
            <a:r>
              <a:rPr lang="en-US" altLang="x-none" sz="1000" b="1">
                <a:solidFill>
                  <a:srgbClr val="002060"/>
                </a:solidFill>
                <a:latin typeface="Myriad Pro Light" charset="0"/>
              </a:rPr>
              <a:t>ICONIC </a:t>
            </a:r>
          </a:p>
          <a:p>
            <a:pPr eaLnBrk="1" hangingPunct="1">
              <a:spcBef>
                <a:spcPct val="0"/>
              </a:spcBef>
              <a:buFontTx/>
              <a:buNone/>
            </a:pPr>
            <a:r>
              <a:rPr lang="en-US" altLang="x-none" sz="1000" b="1">
                <a:solidFill>
                  <a:srgbClr val="002060"/>
                </a:solidFill>
                <a:latin typeface="Myriad Pro Light" charset="0"/>
              </a:rPr>
              <a:t>Gas Mixer/Ezeeyin</a:t>
            </a:r>
          </a:p>
          <a:p>
            <a:pPr>
              <a:spcBef>
                <a:spcPct val="0"/>
              </a:spcBef>
              <a:buFontTx/>
              <a:buNone/>
            </a:pPr>
            <a:endParaRPr lang="en-US" altLang="x-none" sz="1000" b="1">
              <a:latin typeface="Myriad Pro Light" charset="0"/>
            </a:endParaRPr>
          </a:p>
        </p:txBody>
      </p:sp>
      <p:sp>
        <p:nvSpPr>
          <p:cNvPr id="41" name="Line 27"/>
          <p:cNvSpPr>
            <a:spLocks noChangeShapeType="1"/>
          </p:cNvSpPr>
          <p:nvPr/>
        </p:nvSpPr>
        <p:spPr bwMode="auto">
          <a:xfrm>
            <a:off x="6477000" y="2286000"/>
            <a:ext cx="0" cy="39370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42" name="Line 27"/>
          <p:cNvSpPr>
            <a:spLocks noChangeShapeType="1"/>
          </p:cNvSpPr>
          <p:nvPr/>
        </p:nvSpPr>
        <p:spPr bwMode="auto">
          <a:xfrm>
            <a:off x="7696200" y="2365375"/>
            <a:ext cx="0" cy="39370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44" name="Line 26"/>
          <p:cNvSpPr>
            <a:spLocks noChangeShapeType="1"/>
          </p:cNvSpPr>
          <p:nvPr/>
        </p:nvSpPr>
        <p:spPr bwMode="auto">
          <a:xfrm>
            <a:off x="381000" y="2365375"/>
            <a:ext cx="0" cy="39370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61462" name="AutoShape 62"/>
          <p:cNvSpPr>
            <a:spLocks noChangeArrowheads="1"/>
          </p:cNvSpPr>
          <p:nvPr/>
        </p:nvSpPr>
        <p:spPr bwMode="auto">
          <a:xfrm>
            <a:off x="381000" y="1600200"/>
            <a:ext cx="8450263" cy="917575"/>
          </a:xfrm>
          <a:prstGeom prst="rightArrow">
            <a:avLst>
              <a:gd name="adj1" fmla="val 50000"/>
              <a:gd name="adj2" fmla="val 181245"/>
            </a:avLst>
          </a:prstGeom>
          <a:gradFill rotWithShape="1">
            <a:gsLst>
              <a:gs pos="0">
                <a:srgbClr val="0065A5"/>
              </a:gs>
              <a:gs pos="67999">
                <a:srgbClr val="CCECFF"/>
              </a:gs>
              <a:gs pos="100000">
                <a:srgbClr val="CCECFF"/>
              </a:gs>
            </a:gsLst>
            <a:lin ang="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endParaRPr lang="x-none" altLang="x-none" sz="2400" b="1">
              <a:solidFill>
                <a:srgbClr val="213668"/>
              </a:solidFill>
              <a:latin typeface="Myriad Pro Light" charset="0"/>
            </a:endParaRPr>
          </a:p>
        </p:txBody>
      </p:sp>
      <p:pic>
        <p:nvPicPr>
          <p:cNvPr id="61463" name="Picture 4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30691" y="5868988"/>
            <a:ext cx="10414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Line 27"/>
          <p:cNvSpPr>
            <a:spLocks noChangeShapeType="1"/>
          </p:cNvSpPr>
          <p:nvPr/>
        </p:nvSpPr>
        <p:spPr bwMode="auto">
          <a:xfrm>
            <a:off x="5435600" y="1619250"/>
            <a:ext cx="0" cy="20955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38" name="Line 27"/>
          <p:cNvSpPr>
            <a:spLocks noChangeShapeType="1"/>
          </p:cNvSpPr>
          <p:nvPr/>
        </p:nvSpPr>
        <p:spPr bwMode="auto">
          <a:xfrm flipH="1">
            <a:off x="5230813" y="2332038"/>
            <a:ext cx="7937" cy="2786062"/>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39" name="Line 27"/>
          <p:cNvSpPr>
            <a:spLocks noChangeShapeType="1"/>
          </p:cNvSpPr>
          <p:nvPr/>
        </p:nvSpPr>
        <p:spPr bwMode="auto">
          <a:xfrm>
            <a:off x="5911850" y="2332038"/>
            <a:ext cx="0" cy="2824162"/>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61467" name="Rectangle 42"/>
          <p:cNvSpPr>
            <a:spLocks noChangeArrowheads="1"/>
          </p:cNvSpPr>
          <p:nvPr/>
        </p:nvSpPr>
        <p:spPr bwMode="auto">
          <a:xfrm>
            <a:off x="7626350" y="5283200"/>
            <a:ext cx="1016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lgn="ctr">
              <a:spcBef>
                <a:spcPct val="0"/>
              </a:spcBef>
              <a:buFontTx/>
              <a:buNone/>
            </a:pPr>
            <a:r>
              <a:rPr lang="en-GB" altLang="x-none" sz="1000" b="1" dirty="0">
                <a:solidFill>
                  <a:srgbClr val="002060"/>
                </a:solidFill>
                <a:latin typeface="Myriad Pro Light" charset="0"/>
              </a:rPr>
              <a:t>2013 SCI-tive Dual</a:t>
            </a:r>
            <a:endParaRPr lang="en-US" altLang="x-none" sz="1000" b="1" dirty="0">
              <a:solidFill>
                <a:srgbClr val="002060"/>
              </a:solidFill>
              <a:latin typeface="Myriad Pro Light" charset="0"/>
            </a:endParaRPr>
          </a:p>
        </p:txBody>
      </p:sp>
      <p:sp>
        <p:nvSpPr>
          <p:cNvPr id="49" name="Line 27"/>
          <p:cNvSpPr>
            <a:spLocks noChangeShapeType="1"/>
          </p:cNvSpPr>
          <p:nvPr/>
        </p:nvSpPr>
        <p:spPr bwMode="auto">
          <a:xfrm>
            <a:off x="381000" y="1695450"/>
            <a:ext cx="0" cy="20955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pic>
        <p:nvPicPr>
          <p:cNvPr id="6146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86088" y="5852437"/>
            <a:ext cx="10937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986088" y="5222875"/>
            <a:ext cx="1166812" cy="246063"/>
          </a:xfrm>
          <a:prstGeom prst="rect">
            <a:avLst/>
          </a:prstGeom>
        </p:spPr>
        <p:txBody>
          <a:bodyPr>
            <a:spAutoFit/>
          </a:bodyPr>
          <a:lstStyle/>
          <a:p>
            <a:pPr>
              <a:defRPr/>
            </a:pPr>
            <a:r>
              <a:rPr lang="en-GB" sz="1000" b="1" dirty="0">
                <a:solidFill>
                  <a:srgbClr val="002060"/>
                </a:solidFill>
                <a:latin typeface="+mj-lt"/>
                <a:ea typeface="+mn-ea"/>
                <a:cs typeface="+mn-cs"/>
              </a:rPr>
              <a:t>Concept Gen 2 </a:t>
            </a:r>
          </a:p>
        </p:txBody>
      </p:sp>
      <p:pic>
        <p:nvPicPr>
          <p:cNvPr id="61471"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74800" y="5832594"/>
            <a:ext cx="979487"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a:xfrm>
            <a:off x="1498600" y="5237163"/>
            <a:ext cx="1165225" cy="246062"/>
          </a:xfrm>
          <a:prstGeom prst="rect">
            <a:avLst/>
          </a:prstGeom>
        </p:spPr>
        <p:txBody>
          <a:bodyPr>
            <a:spAutoFit/>
          </a:bodyPr>
          <a:lstStyle/>
          <a:p>
            <a:pPr>
              <a:defRPr/>
            </a:pPr>
            <a:r>
              <a:rPr lang="en-GB" sz="1000" b="1" dirty="0">
                <a:solidFill>
                  <a:srgbClr val="002060"/>
                </a:solidFill>
                <a:latin typeface="+mj-lt"/>
                <a:ea typeface="+mn-ea"/>
                <a:cs typeface="+mn-cs"/>
              </a:rPr>
              <a:t>Concept Gen 1 </a:t>
            </a:r>
          </a:p>
        </p:txBody>
      </p:sp>
      <p:pic>
        <p:nvPicPr>
          <p:cNvPr id="61473" name="Picture 5" descr="M:\Graphics\Product Images\Invivo\New InvivO - Sml Interlock.57.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4487" y="3342606"/>
            <a:ext cx="2449513" cy="180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4" name="Picture 6" descr="M:\Graphics\Product Images\SCI-tive\Archive\sci-tive-generic.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8266" y="5828273"/>
            <a:ext cx="1126863" cy="83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5" name="Picture 7" descr="M:\Graphics\Product Images\Invivo\Archive\Invivo 400 L45.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55194" y="3547269"/>
            <a:ext cx="19653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6"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15013" y="3602038"/>
            <a:ext cx="13239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15812" y="5909963"/>
            <a:ext cx="458918" cy="752500"/>
          </a:xfrm>
          <a:prstGeom prst="rect">
            <a:avLst/>
          </a:prstGeom>
        </p:spPr>
      </p:pic>
      <p:pic>
        <p:nvPicPr>
          <p:cNvPr id="43" name="Picture 42" descr="sci-tive angle_C9C0040.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45158" y="5929374"/>
            <a:ext cx="865280" cy="694535"/>
          </a:xfrm>
          <a:prstGeom prst="rect">
            <a:avLst/>
          </a:prstGeom>
        </p:spPr>
      </p:pic>
      <p:pic>
        <p:nvPicPr>
          <p:cNvPr id="48" name="Picture 4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384" y="981243"/>
            <a:ext cx="595565" cy="588626"/>
          </a:xfrm>
          <a:prstGeom prst="rect">
            <a:avLst/>
          </a:prstGeom>
        </p:spPr>
      </p:pic>
      <p:sp>
        <p:nvSpPr>
          <p:cNvPr id="2" name="Rectangle 1"/>
          <p:cNvSpPr/>
          <p:nvPr/>
        </p:nvSpPr>
        <p:spPr>
          <a:xfrm>
            <a:off x="7465181" y="1605067"/>
            <a:ext cx="1620958" cy="246221"/>
          </a:xfrm>
          <a:prstGeom prst="rect">
            <a:avLst/>
          </a:prstGeom>
        </p:spPr>
        <p:txBody>
          <a:bodyPr wrap="none">
            <a:spAutoFit/>
          </a:bodyPr>
          <a:lstStyle/>
          <a:p>
            <a:pPr algn="ctr"/>
            <a:r>
              <a:rPr lang="en-US" sz="1000" b="1" dirty="0">
                <a:solidFill>
                  <a:srgbClr val="002060"/>
                </a:solidFill>
                <a:latin typeface="Myriad Pro Light" charset="0"/>
              </a:rPr>
              <a:t>VelO2x </a:t>
            </a:r>
            <a:r>
              <a:rPr lang="en-US" sz="1000" b="1">
                <a:solidFill>
                  <a:srgbClr val="002060"/>
                </a:solidFill>
                <a:latin typeface="Myriad Pro Light" charset="0"/>
              </a:rPr>
              <a:t>Animal Chamber </a:t>
            </a:r>
            <a:endParaRPr lang="en-US" sz="1000" b="1" dirty="0">
              <a:solidFill>
                <a:srgbClr val="002060"/>
              </a:solidFill>
              <a:latin typeface="Myriad Pro Light" charset="0"/>
            </a:endParaRPr>
          </a:p>
        </p:txBody>
      </p:sp>
      <p:sp>
        <p:nvSpPr>
          <p:cNvPr id="45" name="Oval 44">
            <a:extLst>
              <a:ext uri="{FF2B5EF4-FFF2-40B4-BE49-F238E27FC236}">
                <a16:creationId xmlns:a16="http://schemas.microsoft.com/office/drawing/2014/main" id="{62E32781-7CFA-BD46-96E4-6472F6DA11A3}"/>
              </a:ext>
            </a:extLst>
          </p:cNvPr>
          <p:cNvSpPr/>
          <p:nvPr/>
        </p:nvSpPr>
        <p:spPr>
          <a:xfrm>
            <a:off x="4757275" y="1029921"/>
            <a:ext cx="1687883" cy="10916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70BBF3CD-946E-DC49-A400-E8C71F009951}"/>
              </a:ext>
            </a:extLst>
          </p:cNvPr>
          <p:cNvSpPr/>
          <p:nvPr/>
        </p:nvSpPr>
        <p:spPr>
          <a:xfrm>
            <a:off x="7013576" y="3416519"/>
            <a:ext cx="1952004" cy="173606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85913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6B8204-1D03-44D7-AFB8-7E6655A40185}"/>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solidFill>
                <a:schemeClr val="accent1">
                  <a:lumMod val="50000"/>
                </a:schemeClr>
              </a:solidFill>
            </a:endParaRPr>
          </a:p>
        </p:txBody>
      </p:sp>
      <p:pic>
        <p:nvPicPr>
          <p:cNvPr id="7" name="Picture 2" descr="Image result for baker ruskinn logo">
            <a:extLst>
              <a:ext uri="{FF2B5EF4-FFF2-40B4-BE49-F238E27FC236}">
                <a16:creationId xmlns:a16="http://schemas.microsoft.com/office/drawing/2014/main" id="{7545525D-7B85-4FBF-8BB7-48C782063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830" y="6000875"/>
            <a:ext cx="2317115" cy="5086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F38E2A2-985D-472E-8847-D661AD300CA8}"/>
              </a:ext>
            </a:extLst>
          </p:cNvPr>
          <p:cNvPicPr>
            <a:picLocks noChangeAspect="1"/>
          </p:cNvPicPr>
          <p:nvPr/>
        </p:nvPicPr>
        <p:blipFill>
          <a:blip r:embed="rId4"/>
          <a:stretch>
            <a:fillRect/>
          </a:stretch>
        </p:blipFill>
        <p:spPr>
          <a:xfrm>
            <a:off x="2256402" y="1493894"/>
            <a:ext cx="4448319" cy="3562200"/>
          </a:xfrm>
          <a:prstGeom prst="rect">
            <a:avLst/>
          </a:prstGeom>
        </p:spPr>
      </p:pic>
      <p:sp>
        <p:nvSpPr>
          <p:cNvPr id="6" name="Title 1">
            <a:extLst>
              <a:ext uri="{FF2B5EF4-FFF2-40B4-BE49-F238E27FC236}">
                <a16:creationId xmlns:a16="http://schemas.microsoft.com/office/drawing/2014/main" id="{3F322A44-03B6-444E-AA58-7FDFBF1B505F}"/>
              </a:ext>
            </a:extLst>
          </p:cNvPr>
          <p:cNvSpPr txBox="1">
            <a:spLocks/>
          </p:cNvSpPr>
          <p:nvPr/>
        </p:nvSpPr>
        <p:spPr>
          <a:xfrm>
            <a:off x="174170" y="60422"/>
            <a:ext cx="8316687" cy="624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accent1">
                    <a:lumMod val="50000"/>
                  </a:schemeClr>
                </a:solidFill>
              </a:rPr>
              <a:t>Wasabi</a:t>
            </a:r>
          </a:p>
        </p:txBody>
      </p:sp>
      <p:sp>
        <p:nvSpPr>
          <p:cNvPr id="4" name="TextBox 3">
            <a:extLst>
              <a:ext uri="{FF2B5EF4-FFF2-40B4-BE49-F238E27FC236}">
                <a16:creationId xmlns:a16="http://schemas.microsoft.com/office/drawing/2014/main" id="{20DA014F-D201-4509-A391-13E567EFA144}"/>
              </a:ext>
            </a:extLst>
          </p:cNvPr>
          <p:cNvSpPr txBox="1"/>
          <p:nvPr/>
        </p:nvSpPr>
        <p:spPr>
          <a:xfrm flipH="1">
            <a:off x="407253" y="1631577"/>
            <a:ext cx="1457406" cy="923330"/>
          </a:xfrm>
          <a:prstGeom prst="rect">
            <a:avLst/>
          </a:prstGeom>
          <a:noFill/>
        </p:spPr>
        <p:txBody>
          <a:bodyPr wrap="square" rtlCol="0">
            <a:spAutoFit/>
          </a:bodyPr>
          <a:lstStyle/>
          <a:p>
            <a:pPr algn="ctr"/>
            <a:r>
              <a:rPr lang="en-GB" dirty="0"/>
              <a:t>Good sunlight; shade too</a:t>
            </a:r>
          </a:p>
        </p:txBody>
      </p:sp>
      <p:sp>
        <p:nvSpPr>
          <p:cNvPr id="9" name="TextBox 8">
            <a:extLst>
              <a:ext uri="{FF2B5EF4-FFF2-40B4-BE49-F238E27FC236}">
                <a16:creationId xmlns:a16="http://schemas.microsoft.com/office/drawing/2014/main" id="{B0AA73E0-DEA6-41C3-9D3A-FD337CF81DA3}"/>
              </a:ext>
            </a:extLst>
          </p:cNvPr>
          <p:cNvSpPr txBox="1"/>
          <p:nvPr/>
        </p:nvSpPr>
        <p:spPr>
          <a:xfrm flipH="1">
            <a:off x="407253" y="3149692"/>
            <a:ext cx="1457406" cy="1754326"/>
          </a:xfrm>
          <a:prstGeom prst="rect">
            <a:avLst/>
          </a:prstGeom>
          <a:noFill/>
        </p:spPr>
        <p:txBody>
          <a:bodyPr wrap="square" rtlCol="0">
            <a:spAutoFit/>
          </a:bodyPr>
          <a:lstStyle/>
          <a:p>
            <a:pPr algn="ctr"/>
            <a:r>
              <a:rPr lang="en-GB" dirty="0"/>
              <a:t>Lots and lots of cold water; not too cold either (13-18C)</a:t>
            </a:r>
          </a:p>
        </p:txBody>
      </p:sp>
    </p:spTree>
    <p:extLst>
      <p:ext uri="{BB962C8B-B14F-4D97-AF65-F5344CB8AC3E}">
        <p14:creationId xmlns:p14="http://schemas.microsoft.com/office/powerpoint/2010/main" val="3859246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9"/>
          <p:cNvSpPr>
            <a:spLocks noGrp="1" noChangeArrowheads="1"/>
          </p:cNvSpPr>
          <p:nvPr>
            <p:ph type="title"/>
          </p:nvPr>
        </p:nvSpPr>
        <p:spPr>
          <a:xfrm>
            <a:off x="301091" y="280980"/>
            <a:ext cx="8530172" cy="950913"/>
          </a:xfrm>
        </p:spPr>
        <p:txBody>
          <a:bodyPr>
            <a:normAutofit fontScale="90000"/>
          </a:bodyPr>
          <a:lstStyle/>
          <a:p>
            <a:pPr eaLnBrk="1" hangingPunct="1"/>
            <a:r>
              <a:rPr lang="en-GB" altLang="x-none" b="1" dirty="0">
                <a:solidFill>
                  <a:srgbClr val="002060"/>
                </a:solidFill>
              </a:rPr>
              <a:t>Baker Ruskinn-Key Milestones 2018</a:t>
            </a:r>
          </a:p>
        </p:txBody>
      </p:sp>
      <p:sp>
        <p:nvSpPr>
          <p:cNvPr id="27656" name="Line 494"/>
          <p:cNvSpPr>
            <a:spLocks noChangeShapeType="1"/>
          </p:cNvSpPr>
          <p:nvPr/>
        </p:nvSpPr>
        <p:spPr bwMode="auto">
          <a:xfrm>
            <a:off x="1743075" y="1787525"/>
            <a:ext cx="0" cy="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27657" name="Line 505"/>
          <p:cNvSpPr>
            <a:spLocks noChangeShapeType="1"/>
          </p:cNvSpPr>
          <p:nvPr/>
        </p:nvSpPr>
        <p:spPr bwMode="auto">
          <a:xfrm>
            <a:off x="381000" y="2133600"/>
            <a:ext cx="0" cy="666750"/>
          </a:xfrm>
          <a:prstGeom prst="line">
            <a:avLst/>
          </a:prstGeom>
          <a:noFill/>
          <a:ln w="12700">
            <a:solidFill>
              <a:srgbClr val="002060"/>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61444" name="Text Box 525"/>
          <p:cNvSpPr txBox="1">
            <a:spLocks noChangeArrowheads="1"/>
          </p:cNvSpPr>
          <p:nvPr/>
        </p:nvSpPr>
        <p:spPr bwMode="auto">
          <a:xfrm>
            <a:off x="0" y="2892425"/>
            <a:ext cx="60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r>
              <a:rPr lang="en-GB" altLang="x-none" sz="1400" b="1" dirty="0">
                <a:solidFill>
                  <a:srgbClr val="002060"/>
                </a:solidFill>
                <a:latin typeface="Myriad Pro Light" charset="0"/>
              </a:rPr>
              <a:t>2018 Q1 </a:t>
            </a:r>
            <a:endParaRPr lang="en-US" altLang="x-none" sz="1400" b="1" dirty="0">
              <a:solidFill>
                <a:srgbClr val="002060"/>
              </a:solidFill>
              <a:latin typeface="Myriad Pro Light" charset="0"/>
            </a:endParaRPr>
          </a:p>
        </p:txBody>
      </p:sp>
      <p:sp>
        <p:nvSpPr>
          <p:cNvPr id="27671" name="Line 27"/>
          <p:cNvSpPr>
            <a:spLocks noChangeShapeType="1"/>
          </p:cNvSpPr>
          <p:nvPr/>
        </p:nvSpPr>
        <p:spPr bwMode="auto">
          <a:xfrm>
            <a:off x="2411413" y="2286000"/>
            <a:ext cx="0" cy="39370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34" name="Line 27"/>
          <p:cNvSpPr>
            <a:spLocks noChangeShapeType="1"/>
          </p:cNvSpPr>
          <p:nvPr/>
        </p:nvSpPr>
        <p:spPr bwMode="auto">
          <a:xfrm>
            <a:off x="4140200" y="2320925"/>
            <a:ext cx="0" cy="39370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41" name="Line 27"/>
          <p:cNvSpPr>
            <a:spLocks noChangeShapeType="1"/>
          </p:cNvSpPr>
          <p:nvPr/>
        </p:nvSpPr>
        <p:spPr bwMode="auto">
          <a:xfrm>
            <a:off x="6477000" y="2286000"/>
            <a:ext cx="0" cy="39370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42" name="Line 27"/>
          <p:cNvSpPr>
            <a:spLocks noChangeShapeType="1"/>
          </p:cNvSpPr>
          <p:nvPr/>
        </p:nvSpPr>
        <p:spPr bwMode="auto">
          <a:xfrm>
            <a:off x="7696200" y="2365375"/>
            <a:ext cx="0" cy="39370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44" name="Line 26"/>
          <p:cNvSpPr>
            <a:spLocks noChangeShapeType="1"/>
          </p:cNvSpPr>
          <p:nvPr/>
        </p:nvSpPr>
        <p:spPr bwMode="auto">
          <a:xfrm>
            <a:off x="381000" y="2365375"/>
            <a:ext cx="0" cy="39370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61462" name="AutoShape 62"/>
          <p:cNvSpPr>
            <a:spLocks noChangeArrowheads="1"/>
          </p:cNvSpPr>
          <p:nvPr/>
        </p:nvSpPr>
        <p:spPr bwMode="auto">
          <a:xfrm>
            <a:off x="381000" y="1600200"/>
            <a:ext cx="8450263" cy="917575"/>
          </a:xfrm>
          <a:prstGeom prst="rightArrow">
            <a:avLst>
              <a:gd name="adj1" fmla="val 50000"/>
              <a:gd name="adj2" fmla="val 181245"/>
            </a:avLst>
          </a:prstGeom>
          <a:gradFill rotWithShape="1">
            <a:gsLst>
              <a:gs pos="0">
                <a:srgbClr val="0065A5"/>
              </a:gs>
              <a:gs pos="67999">
                <a:srgbClr val="CCECFF"/>
              </a:gs>
              <a:gs pos="100000">
                <a:srgbClr val="CCECFF"/>
              </a:gs>
            </a:gsLst>
            <a:lin ang="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endParaRPr lang="x-none" altLang="x-none" sz="2400" b="1">
              <a:solidFill>
                <a:srgbClr val="213668"/>
              </a:solidFill>
              <a:latin typeface="Myriad Pro Light" charset="0"/>
            </a:endParaRPr>
          </a:p>
        </p:txBody>
      </p:sp>
      <p:sp>
        <p:nvSpPr>
          <p:cNvPr id="36" name="Line 27"/>
          <p:cNvSpPr>
            <a:spLocks noChangeShapeType="1"/>
          </p:cNvSpPr>
          <p:nvPr/>
        </p:nvSpPr>
        <p:spPr bwMode="auto">
          <a:xfrm>
            <a:off x="5435600" y="1619250"/>
            <a:ext cx="0" cy="20955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sp>
        <p:nvSpPr>
          <p:cNvPr id="49" name="Line 27"/>
          <p:cNvSpPr>
            <a:spLocks noChangeShapeType="1"/>
          </p:cNvSpPr>
          <p:nvPr/>
        </p:nvSpPr>
        <p:spPr bwMode="auto">
          <a:xfrm>
            <a:off x="381000" y="1695450"/>
            <a:ext cx="0" cy="209550"/>
          </a:xfrm>
          <a:prstGeom prst="line">
            <a:avLst/>
          </a:prstGeom>
          <a:noFill/>
          <a:ln w="12700">
            <a:solidFill>
              <a:schemeClr val="tx1"/>
            </a:solidFill>
            <a:round/>
            <a:headEnd type="none" w="sm" len="sm"/>
            <a:tailEnd type="none" w="sm" len="sm"/>
          </a:ln>
        </p:spPr>
        <p:txBody>
          <a:bodyPr wrap="none" anchor="ctr"/>
          <a:lstStyle/>
          <a:p>
            <a:pPr eaLnBrk="1" hangingPunct="1">
              <a:defRPr/>
            </a:pPr>
            <a:endParaRPr lang="en-GB" sz="2400" b="1">
              <a:solidFill>
                <a:srgbClr val="213668"/>
              </a:solidFill>
              <a:latin typeface="+mj-lt"/>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5200"/>
            <a:ext cx="1434847" cy="734635"/>
          </a:xfrm>
          <a:prstGeom prst="rect">
            <a:avLst/>
          </a:prstGeom>
        </p:spPr>
      </p:pic>
      <p:sp>
        <p:nvSpPr>
          <p:cNvPr id="48" name="Rectangle 42"/>
          <p:cNvSpPr>
            <a:spLocks noChangeArrowheads="1"/>
          </p:cNvSpPr>
          <p:nvPr/>
        </p:nvSpPr>
        <p:spPr bwMode="auto">
          <a:xfrm>
            <a:off x="87904" y="4323263"/>
            <a:ext cx="13332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lgn="ctr">
              <a:spcBef>
                <a:spcPct val="0"/>
              </a:spcBef>
              <a:buFontTx/>
              <a:buNone/>
            </a:pPr>
            <a:r>
              <a:rPr lang="en-GB" altLang="x-none" sz="1000" b="1" dirty="0">
                <a:solidFill>
                  <a:srgbClr val="002060"/>
                </a:solidFill>
                <a:latin typeface="Myriad Pro Light" charset="0"/>
              </a:rPr>
              <a:t> SCI-tive/SCI-tive Dual New Glove Ports/O2 sensor</a:t>
            </a:r>
            <a:endParaRPr lang="en-US" altLang="x-none" sz="1000" b="1" dirty="0">
              <a:solidFill>
                <a:srgbClr val="002060"/>
              </a:solidFill>
              <a:latin typeface="Myriad Pro Light" charset="0"/>
            </a:endParaRPr>
          </a:p>
        </p:txBody>
      </p:sp>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752" y="4137669"/>
            <a:ext cx="1112536" cy="812800"/>
          </a:xfrm>
          <a:prstGeom prst="rect">
            <a:avLst/>
          </a:prstGeom>
        </p:spPr>
      </p:pic>
      <p:pic>
        <p:nvPicPr>
          <p:cNvPr id="52"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8359" y="5312978"/>
            <a:ext cx="1117556" cy="82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图片 1"/>
          <p:cNvPicPr/>
          <p:nvPr/>
        </p:nvPicPr>
        <p:blipFill>
          <a:blip r:embed="rId6">
            <a:extLst>
              <a:ext uri="{28A0092B-C50C-407E-A947-70E740481C1C}">
                <a14:useLocalDpi xmlns:a14="http://schemas.microsoft.com/office/drawing/2010/main" val="0"/>
              </a:ext>
            </a:extLst>
          </a:blip>
          <a:stretch>
            <a:fillRect/>
          </a:stretch>
        </p:blipFill>
        <p:spPr>
          <a:xfrm>
            <a:off x="3545692" y="4070641"/>
            <a:ext cx="744251" cy="1069588"/>
          </a:xfrm>
          <a:prstGeom prst="rect">
            <a:avLst/>
          </a:prstGeom>
          <a:noFill/>
          <a:ln w="9525">
            <a:noFill/>
          </a:ln>
        </p:spPr>
      </p:pic>
      <p:sp>
        <p:nvSpPr>
          <p:cNvPr id="54" name="Text Box 525"/>
          <p:cNvSpPr txBox="1">
            <a:spLocks noChangeArrowheads="1"/>
          </p:cNvSpPr>
          <p:nvPr/>
        </p:nvSpPr>
        <p:spPr bwMode="auto">
          <a:xfrm>
            <a:off x="2057507" y="2887662"/>
            <a:ext cx="60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charset="0"/>
              <a:buChar char="•"/>
              <a:defRPr sz="3200">
                <a:solidFill>
                  <a:schemeClr val="tx1"/>
                </a:solidFill>
                <a:latin typeface="Myriad Pro" charset="0"/>
              </a:defRPr>
            </a:lvl1pPr>
            <a:lvl2pPr marL="742950" indent="-285750">
              <a:spcBef>
                <a:spcPct val="20000"/>
              </a:spcBef>
              <a:buFont typeface="Arial" charset="0"/>
              <a:buChar char="–"/>
              <a:defRPr sz="2800">
                <a:solidFill>
                  <a:schemeClr val="tx1"/>
                </a:solidFill>
                <a:latin typeface="Myriad Pro" charset="0"/>
              </a:defRPr>
            </a:lvl2pPr>
            <a:lvl3pPr marL="1143000" indent="-228600">
              <a:spcBef>
                <a:spcPct val="20000"/>
              </a:spcBef>
              <a:buFont typeface="Arial" charset="0"/>
              <a:buChar char="•"/>
              <a:defRPr sz="2400">
                <a:solidFill>
                  <a:schemeClr val="tx1"/>
                </a:solidFill>
                <a:latin typeface="Myriad Pro" charset="0"/>
              </a:defRPr>
            </a:lvl3pPr>
            <a:lvl4pPr marL="1600200" indent="-228600">
              <a:spcBef>
                <a:spcPct val="20000"/>
              </a:spcBef>
              <a:buFont typeface="Arial" charset="0"/>
              <a:buChar char="–"/>
              <a:defRPr sz="2000">
                <a:solidFill>
                  <a:schemeClr val="tx1"/>
                </a:solidFill>
                <a:latin typeface="Myriad Pro" charset="0"/>
              </a:defRPr>
            </a:lvl4pPr>
            <a:lvl5pPr marL="2057400" indent="-228600">
              <a:spcBef>
                <a:spcPct val="20000"/>
              </a:spcBef>
              <a:buFont typeface="Arial"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charset="0"/>
              <a:buChar char="»"/>
              <a:defRPr sz="2000">
                <a:solidFill>
                  <a:schemeClr val="tx1"/>
                </a:solidFill>
                <a:latin typeface="Myriad Pro" charset="0"/>
              </a:defRPr>
            </a:lvl9pPr>
          </a:lstStyle>
          <a:p>
            <a:pPr>
              <a:spcBef>
                <a:spcPct val="0"/>
              </a:spcBef>
              <a:buFontTx/>
              <a:buNone/>
            </a:pPr>
            <a:r>
              <a:rPr lang="en-GB" altLang="x-none" sz="1400" b="1" dirty="0">
                <a:solidFill>
                  <a:srgbClr val="002060"/>
                </a:solidFill>
                <a:latin typeface="Myriad Pro Light" charset="0"/>
              </a:rPr>
              <a:t>2018 Q2</a:t>
            </a:r>
            <a:endParaRPr lang="en-US" altLang="x-none" sz="1400" b="1" dirty="0">
              <a:solidFill>
                <a:srgbClr val="002060"/>
              </a:solidFill>
              <a:latin typeface="Myriad Pro Light" charset="0"/>
            </a:endParaRPr>
          </a:p>
        </p:txBody>
      </p:sp>
      <p:sp>
        <p:nvSpPr>
          <p:cNvPr id="55" name="Rectangle 54"/>
          <p:cNvSpPr/>
          <p:nvPr/>
        </p:nvSpPr>
        <p:spPr>
          <a:xfrm>
            <a:off x="1251753" y="4985808"/>
            <a:ext cx="2150533" cy="246221"/>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dirty="0">
                <a:solidFill>
                  <a:srgbClr val="002060"/>
                </a:solidFill>
                <a:latin typeface="Myriad Pro Light" charset="0"/>
              </a:rPr>
              <a:t>CondoCell + ACU</a:t>
            </a:r>
          </a:p>
        </p:txBody>
      </p:sp>
      <p:sp>
        <p:nvSpPr>
          <p:cNvPr id="3" name="Rectangle 2"/>
          <p:cNvSpPr/>
          <p:nvPr/>
        </p:nvSpPr>
        <p:spPr>
          <a:xfrm>
            <a:off x="3545692" y="5312978"/>
            <a:ext cx="838691" cy="246221"/>
          </a:xfrm>
          <a:prstGeom prst="rect">
            <a:avLst/>
          </a:prstGeom>
        </p:spPr>
        <p:txBody>
          <a:bodyPr wrap="none">
            <a:spAutoFit/>
          </a:bodyPr>
          <a:lstStyle/>
          <a:p>
            <a:pPr algn="ctr"/>
            <a:r>
              <a:rPr lang="en-US" sz="1000" b="1" dirty="0">
                <a:solidFill>
                  <a:srgbClr val="002060"/>
                </a:solidFill>
                <a:latin typeface="Myriad Pro Light" charset="0"/>
              </a:rPr>
              <a:t>PhO2x Box </a:t>
            </a:r>
          </a:p>
        </p:txBody>
      </p:sp>
      <p:sp>
        <p:nvSpPr>
          <p:cNvPr id="56" name="Rectangle 55"/>
          <p:cNvSpPr/>
          <p:nvPr/>
        </p:nvSpPr>
        <p:spPr>
          <a:xfrm>
            <a:off x="1556609" y="6172297"/>
            <a:ext cx="2480733" cy="24622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dirty="0" err="1">
                <a:solidFill>
                  <a:srgbClr val="002060"/>
                </a:solidFill>
                <a:latin typeface="Myriad Pro Light" charset="0"/>
              </a:rPr>
              <a:t>OxyGenie</a:t>
            </a:r>
            <a:r>
              <a:rPr lang="en-US" sz="1000" b="1" dirty="0">
                <a:solidFill>
                  <a:srgbClr val="002060"/>
                </a:solidFill>
                <a:latin typeface="Myriad Pro Light" charset="0"/>
              </a:rPr>
              <a:t> </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14" y="4829484"/>
            <a:ext cx="1676352" cy="905405"/>
          </a:xfrm>
          <a:prstGeom prst="rect">
            <a:avLst/>
          </a:prstGeom>
        </p:spPr>
      </p:pic>
      <p:sp>
        <p:nvSpPr>
          <p:cNvPr id="26" name="Oval 25">
            <a:extLst>
              <a:ext uri="{FF2B5EF4-FFF2-40B4-BE49-F238E27FC236}">
                <a16:creationId xmlns:a16="http://schemas.microsoft.com/office/drawing/2014/main" id="{0A7CA8EC-7B62-FD4F-855C-449153ACFF40}"/>
              </a:ext>
            </a:extLst>
          </p:cNvPr>
          <p:cNvSpPr/>
          <p:nvPr/>
        </p:nvSpPr>
        <p:spPr>
          <a:xfrm>
            <a:off x="660517" y="2886082"/>
            <a:ext cx="4117088" cy="369501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41228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0651" y="2105585"/>
            <a:ext cx="2160428" cy="1200329"/>
          </a:xfrm>
          <a:prstGeom prst="rect">
            <a:avLst/>
          </a:prstGeom>
          <a:noFill/>
        </p:spPr>
        <p:txBody>
          <a:bodyPr wrap="square" rtlCol="0">
            <a:spAutoFit/>
          </a:bodyPr>
          <a:lstStyle/>
          <a:p>
            <a:r>
              <a:rPr lang="en-US" dirty="0">
                <a:solidFill>
                  <a:srgbClr val="002060"/>
                </a:solidFill>
                <a:ea typeface="Arial" charset="0"/>
                <a:cs typeface="Arial" charset="0"/>
              </a:rPr>
              <a:t>Compact Static Chambers/Airtight Flush Boxes </a:t>
            </a:r>
          </a:p>
          <a:p>
            <a:r>
              <a:rPr lang="en-US" dirty="0">
                <a:solidFill>
                  <a:srgbClr val="002060"/>
                </a:solidFill>
                <a:ea typeface="Arial" charset="0"/>
                <a:cs typeface="Arial" charset="0"/>
              </a:rPr>
              <a:t>without gas control</a:t>
            </a:r>
          </a:p>
        </p:txBody>
      </p:sp>
      <p:sp>
        <p:nvSpPr>
          <p:cNvPr id="5" name="TextBox 4"/>
          <p:cNvSpPr txBox="1"/>
          <p:nvPr/>
        </p:nvSpPr>
        <p:spPr>
          <a:xfrm>
            <a:off x="457200" y="905256"/>
            <a:ext cx="8158163" cy="1200329"/>
          </a:xfrm>
          <a:prstGeom prst="rect">
            <a:avLst/>
          </a:prstGeom>
          <a:noFill/>
        </p:spPr>
        <p:txBody>
          <a:bodyPr wrap="square" rtlCol="0">
            <a:spAutoFit/>
          </a:bodyPr>
          <a:lstStyle/>
          <a:p>
            <a:r>
              <a:rPr lang="en-GB" sz="2400" dirty="0">
                <a:solidFill>
                  <a:srgbClr val="002060"/>
                </a:solidFill>
                <a:ea typeface="MS PGothic" pitchFamily="34" charset="-128"/>
                <a:cs typeface="Verdana"/>
              </a:rPr>
              <a:t>Physiological Oxygen Cell Culture: </a:t>
            </a:r>
            <a:br>
              <a:rPr lang="en-GB" sz="2400" dirty="0">
                <a:solidFill>
                  <a:srgbClr val="002060"/>
                </a:solidFill>
                <a:ea typeface="MS PGothic" pitchFamily="34" charset="-128"/>
                <a:cs typeface="Verdana"/>
              </a:rPr>
            </a:br>
            <a:r>
              <a:rPr lang="en-GB" sz="2400" dirty="0">
                <a:solidFill>
                  <a:srgbClr val="002060"/>
                </a:solidFill>
                <a:ea typeface="MS PGothic" pitchFamily="34" charset="-128"/>
                <a:cs typeface="Verdana"/>
              </a:rPr>
              <a:t>Simple</a:t>
            </a:r>
          </a:p>
          <a:p>
            <a:r>
              <a:rPr lang="en-GB" sz="2400" dirty="0">
                <a:solidFill>
                  <a:srgbClr val="00345A"/>
                </a:solidFill>
                <a:ea typeface="MS PGothic" pitchFamily="34" charset="-128"/>
                <a:cs typeface="Verdana"/>
              </a:rPr>
              <a:t> </a:t>
            </a:r>
            <a:r>
              <a:rPr lang="en-US" sz="2400" dirty="0">
                <a:solidFill>
                  <a:srgbClr val="216DBB"/>
                </a:solidFill>
              </a:rPr>
              <a:t>—</a:t>
            </a:r>
            <a:endParaRPr lang="en-US" sz="2400" dirty="0">
              <a:solidFill>
                <a:srgbClr val="216DBB"/>
              </a:solidFill>
              <a:latin typeface="Arial" charset="0"/>
              <a:ea typeface="Arial" charset="0"/>
              <a:cs typeface="Arial" charset="0"/>
            </a:endParaRPr>
          </a:p>
        </p:txBody>
      </p:sp>
      <p:sp>
        <p:nvSpPr>
          <p:cNvPr id="6" name="TextBox 5"/>
          <p:cNvSpPr txBox="1"/>
          <p:nvPr/>
        </p:nvSpPr>
        <p:spPr>
          <a:xfrm>
            <a:off x="3581460" y="2105585"/>
            <a:ext cx="1797777" cy="646331"/>
          </a:xfrm>
          <a:prstGeom prst="rect">
            <a:avLst/>
          </a:prstGeom>
          <a:noFill/>
        </p:spPr>
        <p:txBody>
          <a:bodyPr wrap="square" rtlCol="0">
            <a:spAutoFit/>
          </a:bodyPr>
          <a:lstStyle/>
          <a:p>
            <a:r>
              <a:rPr lang="en-US" dirty="0">
                <a:solidFill>
                  <a:srgbClr val="002060"/>
                </a:solidFill>
                <a:ea typeface="Arial" charset="0"/>
                <a:cs typeface="Arial" charset="0"/>
              </a:rPr>
              <a:t>With gas control</a:t>
            </a:r>
          </a:p>
        </p:txBody>
      </p:sp>
      <p:pic>
        <p:nvPicPr>
          <p:cNvPr id="8" name="Content Placeholder 7">
            <a:extLst>
              <a:ext uri="{FF2B5EF4-FFF2-40B4-BE49-F238E27FC236}">
                <a16:creationId xmlns:a16="http://schemas.microsoft.com/office/drawing/2014/main" id="{11149850-A86F-3843-B6D6-5D55C47E87C7}"/>
              </a:ext>
            </a:extLst>
          </p:cNvPr>
          <p:cNvPicPr>
            <a:picLocks noChangeAspect="1"/>
          </p:cNvPicPr>
          <p:nvPr/>
        </p:nvPicPr>
        <p:blipFill>
          <a:blip r:embed="rId2"/>
          <a:stretch>
            <a:fillRect/>
          </a:stretch>
        </p:blipFill>
        <p:spPr>
          <a:xfrm>
            <a:off x="817517" y="3833922"/>
            <a:ext cx="2195430" cy="1619324"/>
          </a:xfrm>
          <a:prstGeom prst="rect">
            <a:avLst/>
          </a:prstGeom>
        </p:spPr>
      </p:pic>
      <p:pic>
        <p:nvPicPr>
          <p:cNvPr id="10" name="图片 4" descr="QQ图片20170719145751">
            <a:extLst>
              <a:ext uri="{FF2B5EF4-FFF2-40B4-BE49-F238E27FC236}">
                <a16:creationId xmlns:a16="http://schemas.microsoft.com/office/drawing/2014/main" id="{861562D9-481C-304E-B647-280055EA5954}"/>
              </a:ext>
            </a:extLst>
          </p:cNvPr>
          <p:cNvPicPr/>
          <p:nvPr/>
        </p:nvPicPr>
        <p:blipFill>
          <a:blip r:embed="rId3"/>
          <a:stretch>
            <a:fillRect/>
          </a:stretch>
        </p:blipFill>
        <p:spPr>
          <a:xfrm>
            <a:off x="6189496" y="3648332"/>
            <a:ext cx="2219961" cy="1799206"/>
          </a:xfrm>
          <a:prstGeom prst="rect">
            <a:avLst/>
          </a:prstGeom>
        </p:spPr>
      </p:pic>
      <p:pic>
        <p:nvPicPr>
          <p:cNvPr id="11" name="Picture 10">
            <a:extLst>
              <a:ext uri="{FF2B5EF4-FFF2-40B4-BE49-F238E27FC236}">
                <a16:creationId xmlns:a16="http://schemas.microsoft.com/office/drawing/2014/main" id="{112D1665-9998-FF4D-B648-A9C15793D546}"/>
              </a:ext>
            </a:extLst>
          </p:cNvPr>
          <p:cNvPicPr>
            <a:picLocks noChangeAspect="1"/>
          </p:cNvPicPr>
          <p:nvPr/>
        </p:nvPicPr>
        <p:blipFill>
          <a:blip r:embed="rId4"/>
          <a:stretch>
            <a:fillRect/>
          </a:stretch>
        </p:blipFill>
        <p:spPr>
          <a:xfrm>
            <a:off x="3454637" y="3435117"/>
            <a:ext cx="2051424" cy="2018336"/>
          </a:xfrm>
          <a:prstGeom prst="rect">
            <a:avLst/>
          </a:prstGeom>
        </p:spPr>
      </p:pic>
      <p:sp>
        <p:nvSpPr>
          <p:cNvPr id="12" name="TextBox 11">
            <a:extLst>
              <a:ext uri="{FF2B5EF4-FFF2-40B4-BE49-F238E27FC236}">
                <a16:creationId xmlns:a16="http://schemas.microsoft.com/office/drawing/2014/main" id="{51C7C191-6383-FA40-986E-8BCCDCB3B081}"/>
              </a:ext>
            </a:extLst>
          </p:cNvPr>
          <p:cNvSpPr txBox="1"/>
          <p:nvPr/>
        </p:nvSpPr>
        <p:spPr>
          <a:xfrm>
            <a:off x="6463969" y="2031687"/>
            <a:ext cx="1671013" cy="1477328"/>
          </a:xfrm>
          <a:prstGeom prst="rect">
            <a:avLst/>
          </a:prstGeom>
          <a:noFill/>
        </p:spPr>
        <p:txBody>
          <a:bodyPr wrap="square" rtlCol="0">
            <a:spAutoFit/>
          </a:bodyPr>
          <a:lstStyle/>
          <a:p>
            <a:r>
              <a:rPr lang="en-US" dirty="0">
                <a:solidFill>
                  <a:srgbClr val="002060"/>
                </a:solidFill>
                <a:ea typeface="Arial" charset="0"/>
                <a:cs typeface="Arial" charset="0"/>
              </a:rPr>
              <a:t>Place chamber in incubator for temperature control</a:t>
            </a:r>
          </a:p>
        </p:txBody>
      </p:sp>
    </p:spTree>
    <p:extLst>
      <p:ext uri="{BB962C8B-B14F-4D97-AF65-F5344CB8AC3E}">
        <p14:creationId xmlns:p14="http://schemas.microsoft.com/office/powerpoint/2010/main" val="70287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905256"/>
            <a:ext cx="7205472" cy="830997"/>
          </a:xfrm>
          <a:prstGeom prst="rect">
            <a:avLst/>
          </a:prstGeom>
          <a:noFill/>
        </p:spPr>
        <p:txBody>
          <a:bodyPr wrap="square" rtlCol="0">
            <a:spAutoFit/>
          </a:bodyPr>
          <a:lstStyle/>
          <a:p>
            <a:r>
              <a:rPr lang="en-US" sz="2400" dirty="0">
                <a:solidFill>
                  <a:srgbClr val="053157"/>
                </a:solidFill>
                <a:latin typeface="+mj-lt"/>
                <a:ea typeface="Arial" charset="0"/>
                <a:cs typeface="Arial" charset="0"/>
              </a:rPr>
              <a:t>Physiological Oxygen Cell Culture: Standard </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sp>
        <p:nvSpPr>
          <p:cNvPr id="10" name="TextBox 9"/>
          <p:cNvSpPr txBox="1"/>
          <p:nvPr/>
        </p:nvSpPr>
        <p:spPr>
          <a:xfrm>
            <a:off x="457200" y="1736253"/>
            <a:ext cx="3547872" cy="923330"/>
          </a:xfrm>
          <a:prstGeom prst="rect">
            <a:avLst/>
          </a:prstGeom>
          <a:noFill/>
        </p:spPr>
        <p:txBody>
          <a:bodyPr wrap="square" rtlCol="0">
            <a:spAutoFit/>
          </a:bodyPr>
          <a:lstStyle/>
          <a:p>
            <a:pPr marL="285750" lvl="0" indent="-285750"/>
            <a:r>
              <a:rPr lang="en-US" dirty="0">
                <a:solidFill>
                  <a:srgbClr val="002060"/>
                </a:solidFill>
                <a:latin typeface="Arial" charset="0"/>
                <a:ea typeface="Arial" charset="0"/>
                <a:cs typeface="Arial" charset="0"/>
              </a:rPr>
              <a:t>TRI-GAS (CO</a:t>
            </a:r>
            <a:r>
              <a:rPr lang="en-US" baseline="-25000" dirty="0">
                <a:solidFill>
                  <a:srgbClr val="002060"/>
                </a:solidFill>
                <a:latin typeface="Arial" charset="0"/>
                <a:ea typeface="Arial" charset="0"/>
                <a:cs typeface="Arial" charset="0"/>
              </a:rPr>
              <a:t>2</a:t>
            </a:r>
            <a:r>
              <a:rPr lang="en-US" dirty="0">
                <a:solidFill>
                  <a:srgbClr val="002060"/>
                </a:solidFill>
                <a:latin typeface="Arial" charset="0"/>
                <a:ea typeface="Arial" charset="0"/>
                <a:cs typeface="Arial" charset="0"/>
              </a:rPr>
              <a:t>/O</a:t>
            </a:r>
            <a:r>
              <a:rPr lang="en-US" baseline="-25000" dirty="0">
                <a:solidFill>
                  <a:srgbClr val="002060"/>
                </a:solidFill>
                <a:latin typeface="Arial" charset="0"/>
                <a:ea typeface="Arial" charset="0"/>
                <a:cs typeface="Arial" charset="0"/>
              </a:rPr>
              <a:t>2</a:t>
            </a:r>
            <a:r>
              <a:rPr lang="en-US" dirty="0">
                <a:solidFill>
                  <a:srgbClr val="002060"/>
                </a:solidFill>
                <a:latin typeface="Arial" charset="0"/>
                <a:ea typeface="Arial" charset="0"/>
                <a:cs typeface="Arial" charset="0"/>
              </a:rPr>
              <a:t>) Incubators</a:t>
            </a:r>
          </a:p>
          <a:p>
            <a:pPr marL="342900" lvl="0" indent="-342900">
              <a:buFont typeface="+mj-lt"/>
              <a:buAutoNum type="arabicPeriod"/>
            </a:pPr>
            <a:r>
              <a:rPr lang="en-US" dirty="0">
                <a:solidFill>
                  <a:srgbClr val="002060"/>
                </a:solidFill>
                <a:latin typeface="Arial" charset="0"/>
                <a:ea typeface="Arial" charset="0"/>
                <a:cs typeface="Arial" charset="0"/>
              </a:rPr>
              <a:t>“Single Use”/”Short Term”</a:t>
            </a:r>
          </a:p>
          <a:p>
            <a:pPr marL="342900" lvl="0" indent="-342900">
              <a:buFont typeface="+mj-lt"/>
              <a:buAutoNum type="arabicPeriod"/>
            </a:pPr>
            <a:r>
              <a:rPr lang="en-US" dirty="0">
                <a:solidFill>
                  <a:srgbClr val="002060"/>
                </a:solidFill>
                <a:latin typeface="Arial" charset="0"/>
                <a:ea typeface="Arial" charset="0"/>
                <a:cs typeface="Arial" charset="0"/>
              </a:rPr>
              <a:t>Continuous until door opens”</a:t>
            </a:r>
          </a:p>
        </p:txBody>
      </p:sp>
      <p:pic>
        <p:nvPicPr>
          <p:cNvPr id="6" name="Picture 5" descr="Inc.tiff">
            <a:extLst>
              <a:ext uri="{FF2B5EF4-FFF2-40B4-BE49-F238E27FC236}">
                <a16:creationId xmlns:a16="http://schemas.microsoft.com/office/drawing/2014/main" id="{BCB7FF40-2370-AB46-A85D-9B35F0852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5819" y="1596678"/>
            <a:ext cx="4650981" cy="4032448"/>
          </a:xfrm>
          <a:prstGeom prst="rect">
            <a:avLst/>
          </a:prstGeom>
        </p:spPr>
      </p:pic>
    </p:spTree>
    <p:extLst>
      <p:ext uri="{BB962C8B-B14F-4D97-AF65-F5344CB8AC3E}">
        <p14:creationId xmlns:p14="http://schemas.microsoft.com/office/powerpoint/2010/main" val="15640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50430-28EC-9640-B5C0-2508582979B5}"/>
              </a:ext>
            </a:extLst>
          </p:cNvPr>
          <p:cNvSpPr txBox="1"/>
          <p:nvPr/>
        </p:nvSpPr>
        <p:spPr>
          <a:xfrm>
            <a:off x="457200" y="905256"/>
            <a:ext cx="7205472" cy="3046988"/>
          </a:xfrm>
          <a:prstGeom prst="rect">
            <a:avLst/>
          </a:prstGeom>
          <a:noFill/>
        </p:spPr>
        <p:txBody>
          <a:bodyPr wrap="square" rtlCol="0">
            <a:spAutoFit/>
          </a:bodyPr>
          <a:lstStyle/>
          <a:p>
            <a:r>
              <a:rPr lang="en-US" sz="2400" dirty="0">
                <a:solidFill>
                  <a:srgbClr val="053157"/>
                </a:solidFill>
                <a:ea typeface="Arial" charset="0"/>
                <a:cs typeface="Arial" charset="0"/>
              </a:rPr>
              <a:t>Physiological Oxygen Cell Culture: </a:t>
            </a:r>
          </a:p>
          <a:p>
            <a:r>
              <a:rPr lang="en-US" sz="2400" dirty="0">
                <a:solidFill>
                  <a:srgbClr val="053157"/>
                </a:solidFill>
                <a:ea typeface="Arial" charset="0"/>
                <a:cs typeface="Arial" charset="0"/>
              </a:rPr>
              <a:t>STATE-OF-THE-ART</a:t>
            </a:r>
          </a:p>
          <a:p>
            <a:endParaRPr lang="en-US" sz="2400" dirty="0">
              <a:solidFill>
                <a:srgbClr val="053157"/>
              </a:solidFill>
              <a:ea typeface="Arial" charset="0"/>
              <a:cs typeface="Arial" charset="0"/>
            </a:endParaRPr>
          </a:p>
          <a:p>
            <a:endParaRPr lang="en-US" sz="2400" dirty="0">
              <a:solidFill>
                <a:srgbClr val="053157"/>
              </a:solidFill>
              <a:ea typeface="Arial" charset="0"/>
              <a:cs typeface="Arial" charset="0"/>
            </a:endParaRPr>
          </a:p>
          <a:p>
            <a:endParaRPr lang="en-US" sz="2400" dirty="0">
              <a:solidFill>
                <a:srgbClr val="053157"/>
              </a:solidFill>
              <a:ea typeface="Arial" charset="0"/>
              <a:cs typeface="Arial" charset="0"/>
            </a:endParaRPr>
          </a:p>
          <a:p>
            <a:endParaRPr lang="en-US" sz="2400" dirty="0">
              <a:solidFill>
                <a:srgbClr val="053157"/>
              </a:solidFill>
              <a:ea typeface="Arial" charset="0"/>
              <a:cs typeface="Arial" charset="0"/>
            </a:endParaRPr>
          </a:p>
          <a:p>
            <a:r>
              <a:rPr lang="en-US" sz="2400" dirty="0">
                <a:solidFill>
                  <a:srgbClr val="216DBB"/>
                </a:solidFill>
              </a:rPr>
              <a:t>—</a:t>
            </a:r>
            <a:endParaRPr lang="en-US" sz="2400" dirty="0">
              <a:solidFill>
                <a:srgbClr val="216DBB"/>
              </a:solidFill>
              <a:ea typeface="Arial" charset="0"/>
              <a:cs typeface="Arial" charset="0"/>
            </a:endParaRPr>
          </a:p>
          <a:p>
            <a:r>
              <a:rPr lang="en-US" sz="2400" dirty="0">
                <a:solidFill>
                  <a:srgbClr val="053157"/>
                </a:solidFill>
                <a:latin typeface="+mj-lt"/>
                <a:ea typeface="Arial" charset="0"/>
                <a:cs typeface="Arial" charset="0"/>
              </a:rPr>
              <a:t> </a:t>
            </a:r>
          </a:p>
        </p:txBody>
      </p:sp>
      <p:sp>
        <p:nvSpPr>
          <p:cNvPr id="5" name="TextBox 4">
            <a:extLst>
              <a:ext uri="{FF2B5EF4-FFF2-40B4-BE49-F238E27FC236}">
                <a16:creationId xmlns:a16="http://schemas.microsoft.com/office/drawing/2014/main" id="{6AC01DEB-66BC-2E42-B0CF-EEEDEAEB3FB9}"/>
              </a:ext>
            </a:extLst>
          </p:cNvPr>
          <p:cNvSpPr txBox="1"/>
          <p:nvPr/>
        </p:nvSpPr>
        <p:spPr>
          <a:xfrm>
            <a:off x="457200" y="1782419"/>
            <a:ext cx="4234070" cy="646331"/>
          </a:xfrm>
          <a:prstGeom prst="rect">
            <a:avLst/>
          </a:prstGeom>
          <a:noFill/>
        </p:spPr>
        <p:txBody>
          <a:bodyPr wrap="square" rtlCol="0">
            <a:spAutoFit/>
          </a:bodyPr>
          <a:lstStyle/>
          <a:p>
            <a:pPr marL="285750" lvl="0" indent="-285750"/>
            <a:r>
              <a:rPr lang="en-US" b="1" dirty="0">
                <a:solidFill>
                  <a:srgbClr val="002060"/>
                </a:solidFill>
                <a:latin typeface="Arial" charset="0"/>
                <a:ea typeface="Arial" charset="0"/>
                <a:cs typeface="Arial" charset="0"/>
              </a:rPr>
              <a:t>C</a:t>
            </a:r>
            <a:r>
              <a:rPr lang="en-US" dirty="0">
                <a:solidFill>
                  <a:srgbClr val="002060"/>
                </a:solidFill>
                <a:latin typeface="Arial" charset="0"/>
                <a:ea typeface="Arial" charset="0"/>
                <a:cs typeface="Arial" charset="0"/>
              </a:rPr>
              <a:t>ontinuous </a:t>
            </a:r>
            <a:r>
              <a:rPr lang="en-US" b="1" dirty="0">
                <a:solidFill>
                  <a:srgbClr val="002060"/>
                </a:solidFill>
                <a:latin typeface="Arial" charset="0"/>
                <a:ea typeface="Arial" charset="0"/>
                <a:cs typeface="Arial" charset="0"/>
              </a:rPr>
              <a:t>P</a:t>
            </a:r>
            <a:r>
              <a:rPr lang="en-US" dirty="0">
                <a:solidFill>
                  <a:srgbClr val="002060"/>
                </a:solidFill>
                <a:latin typeface="Arial" charset="0"/>
                <a:ea typeface="Arial" charset="0"/>
                <a:cs typeface="Arial" charset="0"/>
              </a:rPr>
              <a:t>hysiological </a:t>
            </a:r>
            <a:r>
              <a:rPr lang="en-US" b="1" dirty="0">
                <a:solidFill>
                  <a:srgbClr val="002060"/>
                </a:solidFill>
                <a:latin typeface="Arial" charset="0"/>
                <a:ea typeface="Arial" charset="0"/>
                <a:cs typeface="Arial" charset="0"/>
              </a:rPr>
              <a:t>O</a:t>
            </a:r>
            <a:r>
              <a:rPr lang="en-US" dirty="0">
                <a:solidFill>
                  <a:srgbClr val="002060"/>
                </a:solidFill>
                <a:latin typeface="Arial" charset="0"/>
                <a:ea typeface="Arial" charset="0"/>
                <a:cs typeface="Arial" charset="0"/>
              </a:rPr>
              <a:t>xygen </a:t>
            </a:r>
          </a:p>
          <a:p>
            <a:pPr marL="285750" lvl="0" indent="-285750"/>
            <a:r>
              <a:rPr lang="en-US" dirty="0">
                <a:solidFill>
                  <a:srgbClr val="002060"/>
                </a:solidFill>
                <a:latin typeface="Arial" charset="0"/>
                <a:ea typeface="Arial" charset="0"/>
                <a:cs typeface="Arial" charset="0"/>
              </a:rPr>
              <a:t>Incubated </a:t>
            </a:r>
            <a:r>
              <a:rPr lang="en-US" b="1" dirty="0">
                <a:solidFill>
                  <a:srgbClr val="002060"/>
                </a:solidFill>
                <a:latin typeface="Arial" charset="0"/>
                <a:ea typeface="Arial" charset="0"/>
                <a:cs typeface="Arial" charset="0"/>
              </a:rPr>
              <a:t>W</a:t>
            </a:r>
            <a:r>
              <a:rPr lang="en-US" dirty="0">
                <a:solidFill>
                  <a:srgbClr val="002060"/>
                </a:solidFill>
                <a:latin typeface="Arial" charset="0"/>
                <a:ea typeface="Arial" charset="0"/>
                <a:cs typeface="Arial" charset="0"/>
              </a:rPr>
              <a:t>orkstations </a:t>
            </a:r>
          </a:p>
        </p:txBody>
      </p:sp>
      <p:pic>
        <p:nvPicPr>
          <p:cNvPr id="6" name="Picture 3" descr="M:\Graphics\Logos\Product Logos\Invivo2\Invivo2 Logo_hires.gif">
            <a:extLst>
              <a:ext uri="{FF2B5EF4-FFF2-40B4-BE49-F238E27FC236}">
                <a16:creationId xmlns:a16="http://schemas.microsoft.com/office/drawing/2014/main" id="{B0B7488B-CA78-9D41-BC4C-D2B4CDB4F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172" y="3657251"/>
            <a:ext cx="4661656" cy="5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20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905256"/>
            <a:ext cx="8172450" cy="830997"/>
          </a:xfrm>
          <a:prstGeom prst="rect">
            <a:avLst/>
          </a:prstGeom>
          <a:noFill/>
        </p:spPr>
        <p:txBody>
          <a:bodyPr wrap="square" rtlCol="0">
            <a:spAutoFit/>
          </a:bodyPr>
          <a:lstStyle/>
          <a:p>
            <a:r>
              <a:rPr lang="en-GB" sz="2400" dirty="0">
                <a:solidFill>
                  <a:srgbClr val="002060"/>
                </a:solidFill>
                <a:ea typeface="MS PGothic" pitchFamily="34" charset="-128"/>
                <a:cs typeface="Verdana"/>
              </a:rPr>
              <a:t>Continuous Physiological Oxygen Incubated Workstations</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sp>
        <p:nvSpPr>
          <p:cNvPr id="4" name="TextBox 3"/>
          <p:cNvSpPr txBox="1"/>
          <p:nvPr/>
        </p:nvSpPr>
        <p:spPr>
          <a:xfrm>
            <a:off x="457200" y="2668682"/>
            <a:ext cx="3685822" cy="2862322"/>
          </a:xfrm>
          <a:prstGeom prst="rect">
            <a:avLst/>
          </a:prstGeom>
          <a:noFill/>
        </p:spPr>
        <p:txBody>
          <a:bodyPr wrap="square" rtlCol="0">
            <a:spAutoFit/>
          </a:bodyPr>
          <a:lstStyle/>
          <a:p>
            <a:pPr marL="457200" indent="-457200">
              <a:buFont typeface="+mj-lt"/>
              <a:buAutoNum type="arabicPeriod"/>
            </a:pPr>
            <a:r>
              <a:rPr lang="en-GB" dirty="0">
                <a:solidFill>
                  <a:srgbClr val="002060"/>
                </a:solidFill>
              </a:rPr>
              <a:t>Combined Incubator &amp; Workstation</a:t>
            </a:r>
          </a:p>
          <a:p>
            <a:pPr marL="457200" indent="-457200">
              <a:buFont typeface="+mj-lt"/>
              <a:buAutoNum type="arabicPeriod"/>
            </a:pPr>
            <a:r>
              <a:rPr lang="en-GB" b="1" dirty="0">
                <a:solidFill>
                  <a:srgbClr val="002060"/>
                </a:solidFill>
              </a:rPr>
              <a:t>Continuous</a:t>
            </a:r>
            <a:r>
              <a:rPr lang="en-GB" dirty="0">
                <a:solidFill>
                  <a:srgbClr val="002060"/>
                </a:solidFill>
              </a:rPr>
              <a:t> Control of O</a:t>
            </a:r>
            <a:r>
              <a:rPr lang="en-GB" baseline="-25000" dirty="0">
                <a:solidFill>
                  <a:srgbClr val="002060"/>
                </a:solidFill>
              </a:rPr>
              <a:t>2</a:t>
            </a:r>
            <a:r>
              <a:rPr lang="en-GB" dirty="0">
                <a:solidFill>
                  <a:srgbClr val="002060"/>
                </a:solidFill>
              </a:rPr>
              <a:t>, CO</a:t>
            </a:r>
            <a:r>
              <a:rPr lang="en-GB" baseline="-25000" dirty="0">
                <a:solidFill>
                  <a:srgbClr val="002060"/>
                </a:solidFill>
              </a:rPr>
              <a:t>2</a:t>
            </a:r>
            <a:r>
              <a:rPr lang="en-GB" dirty="0">
                <a:solidFill>
                  <a:srgbClr val="002060"/>
                </a:solidFill>
              </a:rPr>
              <a:t>, Temperature, Humidity</a:t>
            </a:r>
          </a:p>
          <a:p>
            <a:pPr marL="457200" indent="-457200">
              <a:buFont typeface="+mj-lt"/>
              <a:buAutoNum type="arabicPeriod"/>
            </a:pPr>
            <a:r>
              <a:rPr lang="en-GB" dirty="0">
                <a:solidFill>
                  <a:srgbClr val="002060"/>
                </a:solidFill>
              </a:rPr>
              <a:t>Easy to use with Gloveless Direct Hand  Entry</a:t>
            </a:r>
          </a:p>
          <a:p>
            <a:pPr marL="457200" indent="-457200">
              <a:buFont typeface="+mj-lt"/>
              <a:buAutoNum type="arabicPeriod"/>
            </a:pPr>
            <a:r>
              <a:rPr lang="en-GB" dirty="0">
                <a:solidFill>
                  <a:srgbClr val="002060"/>
                </a:solidFill>
              </a:rPr>
              <a:t>Customisable:-</a:t>
            </a:r>
          </a:p>
          <a:p>
            <a:pPr marL="857250" lvl="1" indent="-457200">
              <a:buFont typeface="+mj-lt"/>
              <a:buAutoNum type="arabicPeriod"/>
            </a:pPr>
            <a:r>
              <a:rPr lang="en-GB" i="1" dirty="0">
                <a:solidFill>
                  <a:srgbClr val="002060"/>
                </a:solidFill>
              </a:rPr>
              <a:t>in vivo </a:t>
            </a:r>
            <a:r>
              <a:rPr lang="en-GB" dirty="0">
                <a:solidFill>
                  <a:srgbClr val="002060"/>
                </a:solidFill>
              </a:rPr>
              <a:t>cell imaging</a:t>
            </a:r>
          </a:p>
          <a:p>
            <a:pPr marL="857250" lvl="1" indent="-457200">
              <a:buFont typeface="+mj-lt"/>
              <a:buAutoNum type="arabicPeriod"/>
            </a:pPr>
            <a:r>
              <a:rPr lang="en-GB" i="1" dirty="0">
                <a:solidFill>
                  <a:srgbClr val="002060"/>
                </a:solidFill>
              </a:rPr>
              <a:t>in vivo </a:t>
            </a:r>
            <a:r>
              <a:rPr lang="en-GB" dirty="0">
                <a:solidFill>
                  <a:srgbClr val="002060"/>
                </a:solidFill>
              </a:rPr>
              <a:t>cell based assays</a:t>
            </a:r>
          </a:p>
          <a:p>
            <a:pPr marL="857250" lvl="1" indent="-457200">
              <a:buFont typeface="+mj-lt"/>
              <a:buAutoNum type="arabicPeriod"/>
            </a:pPr>
            <a:r>
              <a:rPr lang="en-GB" dirty="0">
                <a:solidFill>
                  <a:srgbClr val="002060"/>
                </a:solidFill>
              </a:rPr>
              <a:t>other</a:t>
            </a:r>
          </a:p>
        </p:txBody>
      </p:sp>
      <p:pic>
        <p:nvPicPr>
          <p:cNvPr id="6" name="Picture 3" descr="M:\Graphics\Logos\Product Logos\Invivo2\Invivo2 Logo_hires.gif">
            <a:extLst>
              <a:ext uri="{FF2B5EF4-FFF2-40B4-BE49-F238E27FC236}">
                <a16:creationId xmlns:a16="http://schemas.microsoft.com/office/drawing/2014/main" id="{5741482B-1C62-424D-9195-DE4A695EB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111" y="1545763"/>
            <a:ext cx="4390621" cy="5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M:\Graphics\Product Images\Invivo\New InvivO - Lrg Interlock.121.tif">
            <a:extLst>
              <a:ext uri="{FF2B5EF4-FFF2-40B4-BE49-F238E27FC236}">
                <a16:creationId xmlns:a16="http://schemas.microsoft.com/office/drawing/2014/main" id="{E6B45249-C157-1144-953E-598188C18F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74" t="10500" r="12933" b="14163"/>
          <a:stretch/>
        </p:blipFill>
        <p:spPr bwMode="auto">
          <a:xfrm>
            <a:off x="4536402" y="2135748"/>
            <a:ext cx="4054548" cy="360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8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905256"/>
            <a:ext cx="7205472" cy="830997"/>
          </a:xfrm>
          <a:prstGeom prst="rect">
            <a:avLst/>
          </a:prstGeom>
          <a:noFill/>
        </p:spPr>
        <p:txBody>
          <a:bodyPr wrap="square" rtlCol="0">
            <a:spAutoFit/>
          </a:bodyPr>
          <a:lstStyle/>
          <a:p>
            <a:r>
              <a:rPr lang="en-GB" sz="2400" dirty="0">
                <a:solidFill>
                  <a:srgbClr val="002060"/>
                </a:solidFill>
                <a:ea typeface="MS PGothic" pitchFamily="34" charset="-128"/>
                <a:cs typeface="Verdana"/>
              </a:rPr>
              <a:t>With Lumascope™ 620 Cell Imaging System</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pic>
        <p:nvPicPr>
          <p:cNvPr id="6" name="Picture 3" descr="M:\Graphics\Logos\Product Logos\Invivo2\Invivo2 Logo_hires.gif">
            <a:extLst>
              <a:ext uri="{FF2B5EF4-FFF2-40B4-BE49-F238E27FC236}">
                <a16:creationId xmlns:a16="http://schemas.microsoft.com/office/drawing/2014/main" id="{5741482B-1C62-424D-9195-DE4A695EB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66" y="1884931"/>
            <a:ext cx="4661656" cy="5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2EAA7EC-423B-2C41-AF6F-31EA0A435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124" y="2999428"/>
            <a:ext cx="3689751" cy="2767314"/>
          </a:xfrm>
          <a:prstGeom prst="rect">
            <a:avLst/>
          </a:prstGeom>
        </p:spPr>
      </p:pic>
    </p:spTree>
    <p:extLst>
      <p:ext uri="{BB962C8B-B14F-4D97-AF65-F5344CB8AC3E}">
        <p14:creationId xmlns:p14="http://schemas.microsoft.com/office/powerpoint/2010/main" val="17902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905256"/>
            <a:ext cx="7205472" cy="830997"/>
          </a:xfrm>
          <a:prstGeom prst="rect">
            <a:avLst/>
          </a:prstGeom>
          <a:noFill/>
        </p:spPr>
        <p:txBody>
          <a:bodyPr wrap="square" rtlCol="0">
            <a:spAutoFit/>
          </a:bodyPr>
          <a:lstStyle/>
          <a:p>
            <a:r>
              <a:rPr lang="en-GB" sz="2400" dirty="0">
                <a:solidFill>
                  <a:srgbClr val="002060"/>
                </a:solidFill>
                <a:ea typeface="MS PGothic" pitchFamily="34" charset="-128"/>
                <a:cs typeface="Verdana"/>
              </a:rPr>
              <a:t>With Lumascope™ 620 Cell imaging System</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pic>
        <p:nvPicPr>
          <p:cNvPr id="6" name="Picture 3" descr="M:\Graphics\Logos\Product Logos\Invivo2\Invivo2 Logo_hires.gif">
            <a:extLst>
              <a:ext uri="{FF2B5EF4-FFF2-40B4-BE49-F238E27FC236}">
                <a16:creationId xmlns:a16="http://schemas.microsoft.com/office/drawing/2014/main" id="{5741482B-1C62-424D-9195-DE4A695EB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66" y="1884931"/>
            <a:ext cx="4661656" cy="5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M:\Graphics\Product Images\Invivo\Invivo_insideview_Lumascope.gif">
            <a:extLst>
              <a:ext uri="{FF2B5EF4-FFF2-40B4-BE49-F238E27FC236}">
                <a16:creationId xmlns:a16="http://schemas.microsoft.com/office/drawing/2014/main" id="{EA0CC4B2-43C5-5341-8A51-53E3CB477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49" y="2762550"/>
            <a:ext cx="3879833" cy="290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M:\Graphics\Product Images\Invivo\invivo2-inside-luma2.jpg">
            <a:extLst>
              <a:ext uri="{FF2B5EF4-FFF2-40B4-BE49-F238E27FC236}">
                <a16:creationId xmlns:a16="http://schemas.microsoft.com/office/drawing/2014/main" id="{6CAFBC7C-A84A-EA43-9D6B-66A7FB8EF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572" y="2762550"/>
            <a:ext cx="3879831" cy="290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63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905256"/>
            <a:ext cx="7205472" cy="830997"/>
          </a:xfrm>
          <a:prstGeom prst="rect">
            <a:avLst/>
          </a:prstGeom>
          <a:noFill/>
        </p:spPr>
        <p:txBody>
          <a:bodyPr wrap="square" rtlCol="0">
            <a:spAutoFit/>
          </a:bodyPr>
          <a:lstStyle/>
          <a:p>
            <a:r>
              <a:rPr lang="en-GB" sz="2400" dirty="0">
                <a:solidFill>
                  <a:srgbClr val="002060"/>
                </a:solidFill>
                <a:ea typeface="MS PGothic" pitchFamily="34" charset="-128"/>
                <a:cs typeface="Verdana"/>
              </a:rPr>
              <a:t>With 3D Cell Culture/Microfluidics</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pic>
        <p:nvPicPr>
          <p:cNvPr id="6" name="Picture 3" descr="M:\Graphics\Logos\Product Logos\Invivo2\Invivo2 Logo_hires.gif">
            <a:extLst>
              <a:ext uri="{FF2B5EF4-FFF2-40B4-BE49-F238E27FC236}">
                <a16:creationId xmlns:a16="http://schemas.microsoft.com/office/drawing/2014/main" id="{5741482B-1C62-424D-9195-DE4A695EB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66" y="1884931"/>
            <a:ext cx="4661656" cy="5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AF55425-1E06-5842-BFF6-5CB11AD86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326" y="2990929"/>
            <a:ext cx="3759567" cy="2787512"/>
          </a:xfrm>
          <a:prstGeom prst="rect">
            <a:avLst/>
          </a:prstGeom>
        </p:spPr>
      </p:pic>
      <p:pic>
        <p:nvPicPr>
          <p:cNvPr id="8" name="Picture 7">
            <a:extLst>
              <a:ext uri="{FF2B5EF4-FFF2-40B4-BE49-F238E27FC236}">
                <a16:creationId xmlns:a16="http://schemas.microsoft.com/office/drawing/2014/main" id="{8D6A1316-F11A-4849-ABC4-8C37F1337659}"/>
              </a:ext>
            </a:extLst>
          </p:cNvPr>
          <p:cNvPicPr>
            <a:picLocks noChangeAspect="1"/>
          </p:cNvPicPr>
          <p:nvPr/>
        </p:nvPicPr>
        <p:blipFill rotWithShape="1">
          <a:blip r:embed="rId4">
            <a:extLst>
              <a:ext uri="{28A0092B-C50C-407E-A947-70E740481C1C}">
                <a14:useLocalDpi xmlns:a14="http://schemas.microsoft.com/office/drawing/2010/main" val="0"/>
              </a:ext>
            </a:extLst>
          </a:blip>
          <a:srcRect l="18165" r="15113"/>
          <a:stretch/>
        </p:blipFill>
        <p:spPr>
          <a:xfrm>
            <a:off x="753462" y="2990929"/>
            <a:ext cx="3306474" cy="2787512"/>
          </a:xfrm>
          <a:prstGeom prst="rect">
            <a:avLst/>
          </a:prstGeom>
        </p:spPr>
      </p:pic>
      <p:sp>
        <p:nvSpPr>
          <p:cNvPr id="9" name="Rectangle 8">
            <a:extLst>
              <a:ext uri="{FF2B5EF4-FFF2-40B4-BE49-F238E27FC236}">
                <a16:creationId xmlns:a16="http://schemas.microsoft.com/office/drawing/2014/main" id="{FD9B251F-D7AD-864F-A29E-C45F90026DC0}"/>
              </a:ext>
            </a:extLst>
          </p:cNvPr>
          <p:cNvSpPr/>
          <p:nvPr/>
        </p:nvSpPr>
        <p:spPr>
          <a:xfrm>
            <a:off x="4945468" y="2548256"/>
            <a:ext cx="3929281" cy="369332"/>
          </a:xfrm>
          <a:prstGeom prst="rect">
            <a:avLst/>
          </a:prstGeom>
        </p:spPr>
        <p:txBody>
          <a:bodyPr wrap="none">
            <a:spAutoFit/>
          </a:bodyPr>
          <a:lstStyle/>
          <a:p>
            <a:r>
              <a:rPr lang="en-GB" dirty="0" err="1">
                <a:solidFill>
                  <a:srgbClr val="002060"/>
                </a:solidFill>
              </a:rPr>
              <a:t>Fluicell</a:t>
            </a:r>
            <a:r>
              <a:rPr lang="en-GB" dirty="0">
                <a:solidFill>
                  <a:srgbClr val="002060"/>
                </a:solidFill>
              </a:rPr>
              <a:t> </a:t>
            </a:r>
            <a:r>
              <a:rPr lang="en-GB" dirty="0" err="1">
                <a:solidFill>
                  <a:srgbClr val="002060"/>
                </a:solidFill>
              </a:rPr>
              <a:t>Biopen</a:t>
            </a:r>
            <a:r>
              <a:rPr lang="en-GB" dirty="0">
                <a:solidFill>
                  <a:srgbClr val="002060"/>
                </a:solidFill>
              </a:rPr>
              <a:t>™ Microfluidic system</a:t>
            </a:r>
            <a:endParaRPr lang="en-US" dirty="0">
              <a:solidFill>
                <a:srgbClr val="002060"/>
              </a:solidFill>
            </a:endParaRPr>
          </a:p>
        </p:txBody>
      </p:sp>
      <p:sp>
        <p:nvSpPr>
          <p:cNvPr id="12" name="Rectangle 11">
            <a:extLst>
              <a:ext uri="{FF2B5EF4-FFF2-40B4-BE49-F238E27FC236}">
                <a16:creationId xmlns:a16="http://schemas.microsoft.com/office/drawing/2014/main" id="{C4EE8465-3E01-4647-BB97-4D2EE5ADC8B1}"/>
              </a:ext>
            </a:extLst>
          </p:cNvPr>
          <p:cNvSpPr/>
          <p:nvPr/>
        </p:nvSpPr>
        <p:spPr>
          <a:xfrm>
            <a:off x="668606" y="2574424"/>
            <a:ext cx="2253566" cy="369332"/>
          </a:xfrm>
          <a:prstGeom prst="rect">
            <a:avLst/>
          </a:prstGeom>
        </p:spPr>
        <p:txBody>
          <a:bodyPr wrap="none">
            <a:spAutoFit/>
          </a:bodyPr>
          <a:lstStyle/>
          <a:p>
            <a:r>
              <a:rPr lang="en-US" dirty="0" err="1">
                <a:solidFill>
                  <a:srgbClr val="002060"/>
                </a:solidFill>
              </a:rPr>
              <a:t>TisXell</a:t>
            </a:r>
            <a:r>
              <a:rPr lang="en-US" dirty="0">
                <a:solidFill>
                  <a:srgbClr val="002060"/>
                </a:solidFill>
              </a:rPr>
              <a:t>™ 3D system</a:t>
            </a:r>
          </a:p>
        </p:txBody>
      </p:sp>
    </p:spTree>
    <p:extLst>
      <p:ext uri="{BB962C8B-B14F-4D97-AF65-F5344CB8AC3E}">
        <p14:creationId xmlns:p14="http://schemas.microsoft.com/office/powerpoint/2010/main" val="2011368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905256"/>
            <a:ext cx="7205472" cy="830997"/>
          </a:xfrm>
          <a:prstGeom prst="rect">
            <a:avLst/>
          </a:prstGeom>
          <a:noFill/>
        </p:spPr>
        <p:txBody>
          <a:bodyPr wrap="square" rtlCol="0">
            <a:spAutoFit/>
          </a:bodyPr>
          <a:lstStyle/>
          <a:p>
            <a:r>
              <a:rPr lang="en-GB" sz="2400" dirty="0">
                <a:solidFill>
                  <a:srgbClr val="00345A"/>
                </a:solidFill>
                <a:ea typeface="MS PGothic" pitchFamily="34" charset="-128"/>
                <a:cs typeface="Verdana"/>
              </a:rPr>
              <a:t>With 3D Cell Culture/Microfluidics</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pic>
        <p:nvPicPr>
          <p:cNvPr id="6" name="Picture 3" descr="M:\Graphics\Logos\Product Logos\Invivo2\Invivo2 Logo_hires.gif">
            <a:extLst>
              <a:ext uri="{FF2B5EF4-FFF2-40B4-BE49-F238E27FC236}">
                <a16:creationId xmlns:a16="http://schemas.microsoft.com/office/drawing/2014/main" id="{5741482B-1C62-424D-9195-DE4A695EB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66" y="1884931"/>
            <a:ext cx="4661656" cy="5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4EE8465-3E01-4647-BB97-4D2EE5ADC8B1}"/>
              </a:ext>
            </a:extLst>
          </p:cNvPr>
          <p:cNvSpPr/>
          <p:nvPr/>
        </p:nvSpPr>
        <p:spPr>
          <a:xfrm>
            <a:off x="2996870" y="5800624"/>
            <a:ext cx="2672526" cy="369332"/>
          </a:xfrm>
          <a:prstGeom prst="rect">
            <a:avLst/>
          </a:prstGeom>
        </p:spPr>
        <p:txBody>
          <a:bodyPr wrap="none">
            <a:spAutoFit/>
          </a:bodyPr>
          <a:lstStyle/>
          <a:p>
            <a:r>
              <a:rPr lang="en-US" dirty="0" err="1">
                <a:solidFill>
                  <a:srgbClr val="002060"/>
                </a:solidFill>
              </a:rPr>
              <a:t>CellLink</a:t>
            </a:r>
            <a:r>
              <a:rPr lang="en-US" dirty="0">
                <a:solidFill>
                  <a:srgbClr val="002060"/>
                </a:solidFill>
              </a:rPr>
              <a:t> Bio X Bioprinter</a:t>
            </a:r>
          </a:p>
        </p:txBody>
      </p:sp>
      <p:pic>
        <p:nvPicPr>
          <p:cNvPr id="10" name="Picture 9">
            <a:extLst>
              <a:ext uri="{FF2B5EF4-FFF2-40B4-BE49-F238E27FC236}">
                <a16:creationId xmlns:a16="http://schemas.microsoft.com/office/drawing/2014/main" id="{2B68306E-48F9-9447-AD03-FB097811F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870" y="2990019"/>
            <a:ext cx="3716448" cy="2787336"/>
          </a:xfrm>
          <a:prstGeom prst="rect">
            <a:avLst/>
          </a:prstGeom>
        </p:spPr>
      </p:pic>
    </p:spTree>
    <p:extLst>
      <p:ext uri="{BB962C8B-B14F-4D97-AF65-F5344CB8AC3E}">
        <p14:creationId xmlns:p14="http://schemas.microsoft.com/office/powerpoint/2010/main" val="29635927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3176" y="731837"/>
            <a:ext cx="7205472" cy="1138773"/>
          </a:xfrm>
          <a:prstGeom prst="rect">
            <a:avLst/>
          </a:prstGeom>
          <a:noFill/>
        </p:spPr>
        <p:txBody>
          <a:bodyPr wrap="square" rtlCol="0">
            <a:spAutoFit/>
          </a:bodyPr>
          <a:lstStyle/>
          <a:p>
            <a:pPr algn="ctr"/>
            <a:r>
              <a:rPr lang="en-GB" sz="2400" b="1" dirty="0">
                <a:solidFill>
                  <a:srgbClr val="002060"/>
                </a:solidFill>
                <a:latin typeface="+mj-lt"/>
                <a:ea typeface="MS PGothic" pitchFamily="34" charset="-128"/>
              </a:rPr>
              <a:t>New generation of Low cost solutions all which mimic physiological oxygen</a:t>
            </a:r>
          </a:p>
          <a:p>
            <a:endParaRPr lang="en-US" sz="2000" dirty="0">
              <a:solidFill>
                <a:srgbClr val="002060"/>
              </a:solidFill>
              <a:latin typeface="+mj-lt"/>
              <a:ea typeface="Arial" charset="0"/>
              <a:cs typeface="Arial" charset="0"/>
            </a:endParaRPr>
          </a:p>
        </p:txBody>
      </p:sp>
      <p:pic>
        <p:nvPicPr>
          <p:cNvPr id="5" name="Content Placeholder 7">
            <a:extLst>
              <a:ext uri="{FF2B5EF4-FFF2-40B4-BE49-F238E27FC236}">
                <a16:creationId xmlns:a16="http://schemas.microsoft.com/office/drawing/2014/main" id="{36A80380-19D0-0849-9DF6-49F81DF14D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1780" y="2057400"/>
            <a:ext cx="2458640" cy="3278187"/>
          </a:xfrm>
          <a:prstGeom prst="rect">
            <a:avLst/>
          </a:prstGeom>
        </p:spPr>
      </p:pic>
      <p:pic>
        <p:nvPicPr>
          <p:cNvPr id="6" name="Content Placeholder 7">
            <a:extLst>
              <a:ext uri="{FF2B5EF4-FFF2-40B4-BE49-F238E27FC236}">
                <a16:creationId xmlns:a16="http://schemas.microsoft.com/office/drawing/2014/main" id="{230ECE49-FA0F-3149-9809-FAC0669ED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057400"/>
            <a:ext cx="2971800" cy="4068763"/>
          </a:xfrm>
          <a:prstGeom prst="rect">
            <a:avLst/>
          </a:prstGeom>
        </p:spPr>
      </p:pic>
      <p:pic>
        <p:nvPicPr>
          <p:cNvPr id="7" name="Content Placeholder 6">
            <a:extLst>
              <a:ext uri="{FF2B5EF4-FFF2-40B4-BE49-F238E27FC236}">
                <a16:creationId xmlns:a16="http://schemas.microsoft.com/office/drawing/2014/main" id="{525C3A50-7979-D949-9975-F4A2B898D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2057400"/>
            <a:ext cx="2667000" cy="2171700"/>
          </a:xfrm>
          <a:prstGeom prst="rect">
            <a:avLst/>
          </a:prstGeom>
        </p:spPr>
      </p:pic>
      <p:sp>
        <p:nvSpPr>
          <p:cNvPr id="8" name="TextBox 7">
            <a:extLst>
              <a:ext uri="{FF2B5EF4-FFF2-40B4-BE49-F238E27FC236}">
                <a16:creationId xmlns:a16="http://schemas.microsoft.com/office/drawing/2014/main" id="{7DFAD637-DC35-834E-BFC1-3C9CCD9C0BC2}"/>
              </a:ext>
            </a:extLst>
          </p:cNvPr>
          <p:cNvSpPr txBox="1"/>
          <p:nvPr/>
        </p:nvSpPr>
        <p:spPr>
          <a:xfrm>
            <a:off x="903176" y="6190974"/>
            <a:ext cx="2232248" cy="369332"/>
          </a:xfrm>
          <a:prstGeom prst="rect">
            <a:avLst/>
          </a:prstGeom>
          <a:noFill/>
        </p:spPr>
        <p:txBody>
          <a:bodyPr wrap="square" rtlCol="0">
            <a:spAutoFit/>
          </a:bodyPr>
          <a:lstStyle/>
          <a:p>
            <a:pPr algn="ctr"/>
            <a:r>
              <a:rPr lang="en-US" dirty="0" err="1">
                <a:solidFill>
                  <a:srgbClr val="002060"/>
                </a:solidFill>
              </a:rPr>
              <a:t>OxyGenie</a:t>
            </a:r>
            <a:endParaRPr lang="en-US" dirty="0">
              <a:solidFill>
                <a:srgbClr val="002060"/>
              </a:solidFill>
            </a:endParaRPr>
          </a:p>
        </p:txBody>
      </p:sp>
      <p:sp>
        <p:nvSpPr>
          <p:cNvPr id="10" name="Rectangle 9">
            <a:extLst>
              <a:ext uri="{FF2B5EF4-FFF2-40B4-BE49-F238E27FC236}">
                <a16:creationId xmlns:a16="http://schemas.microsoft.com/office/drawing/2014/main" id="{E168F4C5-DBC8-9F4A-AE05-52FA0AEE0B51}"/>
              </a:ext>
            </a:extLst>
          </p:cNvPr>
          <p:cNvSpPr/>
          <p:nvPr/>
        </p:nvSpPr>
        <p:spPr>
          <a:xfrm>
            <a:off x="4223749" y="5474277"/>
            <a:ext cx="1261884" cy="369332"/>
          </a:xfrm>
          <a:prstGeom prst="rect">
            <a:avLst/>
          </a:prstGeom>
        </p:spPr>
        <p:txBody>
          <a:bodyPr wrap="none">
            <a:spAutoFit/>
          </a:bodyPr>
          <a:lstStyle/>
          <a:p>
            <a:r>
              <a:rPr lang="en-US" dirty="0" err="1">
                <a:solidFill>
                  <a:srgbClr val="002060"/>
                </a:solidFill>
              </a:rPr>
              <a:t>CondoCell</a:t>
            </a:r>
            <a:endParaRPr lang="en-US" dirty="0">
              <a:solidFill>
                <a:srgbClr val="002060"/>
              </a:solidFill>
            </a:endParaRPr>
          </a:p>
        </p:txBody>
      </p:sp>
      <p:sp>
        <p:nvSpPr>
          <p:cNvPr id="11" name="Rectangle 10">
            <a:extLst>
              <a:ext uri="{FF2B5EF4-FFF2-40B4-BE49-F238E27FC236}">
                <a16:creationId xmlns:a16="http://schemas.microsoft.com/office/drawing/2014/main" id="{DC4A856B-4679-5742-9D5F-E0B65DA3EC77}"/>
              </a:ext>
            </a:extLst>
          </p:cNvPr>
          <p:cNvSpPr/>
          <p:nvPr/>
        </p:nvSpPr>
        <p:spPr>
          <a:xfrm>
            <a:off x="6941232" y="4365581"/>
            <a:ext cx="1738536" cy="369332"/>
          </a:xfrm>
          <a:prstGeom prst="rect">
            <a:avLst/>
          </a:prstGeom>
        </p:spPr>
        <p:txBody>
          <a:bodyPr wrap="square">
            <a:spAutoFit/>
          </a:bodyPr>
          <a:lstStyle/>
          <a:p>
            <a:r>
              <a:rPr lang="en-US" dirty="0">
                <a:solidFill>
                  <a:srgbClr val="002060"/>
                </a:solidFill>
              </a:rPr>
              <a:t>PhO</a:t>
            </a:r>
            <a:r>
              <a:rPr lang="en-US" baseline="-25000" dirty="0">
                <a:solidFill>
                  <a:srgbClr val="002060"/>
                </a:solidFill>
              </a:rPr>
              <a:t>2</a:t>
            </a:r>
            <a:r>
              <a:rPr lang="en-US" dirty="0">
                <a:solidFill>
                  <a:srgbClr val="002060"/>
                </a:solidFill>
              </a:rPr>
              <a:t>x Box</a:t>
            </a:r>
          </a:p>
        </p:txBody>
      </p:sp>
    </p:spTree>
    <p:extLst>
      <p:ext uri="{BB962C8B-B14F-4D97-AF65-F5344CB8AC3E}">
        <p14:creationId xmlns:p14="http://schemas.microsoft.com/office/powerpoint/2010/main" val="287736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6B8204-1D03-44D7-AFB8-7E6655A40185}"/>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solidFill>
                <a:schemeClr val="accent1">
                  <a:lumMod val="50000"/>
                </a:schemeClr>
              </a:solidFill>
            </a:endParaRPr>
          </a:p>
        </p:txBody>
      </p:sp>
      <p:pic>
        <p:nvPicPr>
          <p:cNvPr id="7" name="Picture 2" descr="Image result for baker ruskinn logo">
            <a:extLst>
              <a:ext uri="{FF2B5EF4-FFF2-40B4-BE49-F238E27FC236}">
                <a16:creationId xmlns:a16="http://schemas.microsoft.com/office/drawing/2014/main" id="{7545525D-7B85-4FBF-8BB7-48C782063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830" y="6000875"/>
            <a:ext cx="2317115" cy="5086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F38E2A2-985D-472E-8847-D661AD300CA8}"/>
              </a:ext>
            </a:extLst>
          </p:cNvPr>
          <p:cNvPicPr>
            <a:picLocks noChangeAspect="1"/>
          </p:cNvPicPr>
          <p:nvPr/>
        </p:nvPicPr>
        <p:blipFill>
          <a:blip r:embed="rId4"/>
          <a:stretch>
            <a:fillRect/>
          </a:stretch>
        </p:blipFill>
        <p:spPr>
          <a:xfrm>
            <a:off x="2256402" y="1493894"/>
            <a:ext cx="4448319" cy="3562200"/>
          </a:xfrm>
          <a:prstGeom prst="rect">
            <a:avLst/>
          </a:prstGeom>
        </p:spPr>
      </p:pic>
      <p:sp>
        <p:nvSpPr>
          <p:cNvPr id="6" name="Title 1">
            <a:extLst>
              <a:ext uri="{FF2B5EF4-FFF2-40B4-BE49-F238E27FC236}">
                <a16:creationId xmlns:a16="http://schemas.microsoft.com/office/drawing/2014/main" id="{3F322A44-03B6-444E-AA58-7FDFBF1B505F}"/>
              </a:ext>
            </a:extLst>
          </p:cNvPr>
          <p:cNvSpPr txBox="1">
            <a:spLocks/>
          </p:cNvSpPr>
          <p:nvPr/>
        </p:nvSpPr>
        <p:spPr>
          <a:xfrm>
            <a:off x="174170" y="60422"/>
            <a:ext cx="8316687" cy="624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accent1">
                    <a:lumMod val="50000"/>
                  </a:schemeClr>
                </a:solidFill>
              </a:rPr>
              <a:t>Wasabi</a:t>
            </a:r>
          </a:p>
        </p:txBody>
      </p:sp>
      <p:sp>
        <p:nvSpPr>
          <p:cNvPr id="4" name="TextBox 3">
            <a:extLst>
              <a:ext uri="{FF2B5EF4-FFF2-40B4-BE49-F238E27FC236}">
                <a16:creationId xmlns:a16="http://schemas.microsoft.com/office/drawing/2014/main" id="{20DA014F-D201-4509-A391-13E567EFA144}"/>
              </a:ext>
            </a:extLst>
          </p:cNvPr>
          <p:cNvSpPr txBox="1"/>
          <p:nvPr/>
        </p:nvSpPr>
        <p:spPr>
          <a:xfrm flipH="1">
            <a:off x="407253" y="1631577"/>
            <a:ext cx="1457406" cy="923330"/>
          </a:xfrm>
          <a:prstGeom prst="rect">
            <a:avLst/>
          </a:prstGeom>
          <a:noFill/>
        </p:spPr>
        <p:txBody>
          <a:bodyPr wrap="square" rtlCol="0">
            <a:spAutoFit/>
          </a:bodyPr>
          <a:lstStyle/>
          <a:p>
            <a:pPr algn="ctr"/>
            <a:r>
              <a:rPr lang="en-GB" dirty="0"/>
              <a:t>Good sunlight; shade too</a:t>
            </a:r>
          </a:p>
        </p:txBody>
      </p:sp>
      <p:sp>
        <p:nvSpPr>
          <p:cNvPr id="9" name="TextBox 8">
            <a:extLst>
              <a:ext uri="{FF2B5EF4-FFF2-40B4-BE49-F238E27FC236}">
                <a16:creationId xmlns:a16="http://schemas.microsoft.com/office/drawing/2014/main" id="{B0AA73E0-DEA6-41C3-9D3A-FD337CF81DA3}"/>
              </a:ext>
            </a:extLst>
          </p:cNvPr>
          <p:cNvSpPr txBox="1"/>
          <p:nvPr/>
        </p:nvSpPr>
        <p:spPr>
          <a:xfrm flipH="1">
            <a:off x="407253" y="3149692"/>
            <a:ext cx="1457406" cy="1754326"/>
          </a:xfrm>
          <a:prstGeom prst="rect">
            <a:avLst/>
          </a:prstGeom>
          <a:noFill/>
        </p:spPr>
        <p:txBody>
          <a:bodyPr wrap="square" rtlCol="0">
            <a:spAutoFit/>
          </a:bodyPr>
          <a:lstStyle/>
          <a:p>
            <a:pPr algn="ctr"/>
            <a:r>
              <a:rPr lang="en-GB" dirty="0"/>
              <a:t>Lots and lots of cold water; not too cold either (13-18C)</a:t>
            </a:r>
          </a:p>
        </p:txBody>
      </p:sp>
      <p:sp>
        <p:nvSpPr>
          <p:cNvPr id="10" name="TextBox 9">
            <a:extLst>
              <a:ext uri="{FF2B5EF4-FFF2-40B4-BE49-F238E27FC236}">
                <a16:creationId xmlns:a16="http://schemas.microsoft.com/office/drawing/2014/main" id="{6009A383-2D32-4352-AAD9-37F9F1CEDA86}"/>
              </a:ext>
            </a:extLst>
          </p:cNvPr>
          <p:cNvSpPr txBox="1"/>
          <p:nvPr/>
        </p:nvSpPr>
        <p:spPr>
          <a:xfrm flipH="1">
            <a:off x="407253" y="5400710"/>
            <a:ext cx="1457406" cy="1200329"/>
          </a:xfrm>
          <a:prstGeom prst="rect">
            <a:avLst/>
          </a:prstGeom>
          <a:noFill/>
        </p:spPr>
        <p:txBody>
          <a:bodyPr wrap="square" rtlCol="0">
            <a:spAutoFit/>
          </a:bodyPr>
          <a:lstStyle/>
          <a:p>
            <a:pPr algn="ctr"/>
            <a:r>
              <a:rPr lang="en-GB" dirty="0"/>
              <a:t>Fresh, flowing, natural spring water</a:t>
            </a:r>
          </a:p>
        </p:txBody>
      </p:sp>
    </p:spTree>
    <p:extLst>
      <p:ext uri="{BB962C8B-B14F-4D97-AF65-F5344CB8AC3E}">
        <p14:creationId xmlns:p14="http://schemas.microsoft.com/office/powerpoint/2010/main" val="789740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5DEDBB-5FEA-E04A-96AE-91BA2814FB7C}"/>
              </a:ext>
            </a:extLst>
          </p:cNvPr>
          <p:cNvSpPr txBox="1"/>
          <p:nvPr/>
        </p:nvSpPr>
        <p:spPr>
          <a:xfrm>
            <a:off x="1768551" y="2336393"/>
            <a:ext cx="5248656" cy="1785104"/>
          </a:xfrm>
          <a:prstGeom prst="rect">
            <a:avLst/>
          </a:prstGeom>
          <a:noFill/>
        </p:spPr>
        <p:txBody>
          <a:bodyPr wrap="square" rtlCol="0">
            <a:spAutoFit/>
          </a:bodyPr>
          <a:lstStyle/>
          <a:p>
            <a:pPr algn="ctr"/>
            <a:r>
              <a:rPr lang="en-US" sz="4800" b="1" dirty="0" err="1">
                <a:solidFill>
                  <a:srgbClr val="4D2461"/>
                </a:solidFill>
                <a:ea typeface="Arial" charset="0"/>
                <a:cs typeface="Arial" charset="0"/>
              </a:rPr>
              <a:t>OxyGenie</a:t>
            </a:r>
            <a:endParaRPr lang="en-US" sz="4800" b="1" dirty="0">
              <a:solidFill>
                <a:srgbClr val="4D2461"/>
              </a:solidFill>
              <a:ea typeface="Arial" charset="0"/>
              <a:cs typeface="Arial" charset="0"/>
            </a:endParaRPr>
          </a:p>
          <a:p>
            <a:pPr algn="ctr"/>
            <a:endParaRPr lang="en-US" sz="4400" b="1" dirty="0">
              <a:solidFill>
                <a:srgbClr val="4D2461"/>
              </a:solidFill>
              <a:latin typeface="Arial" charset="0"/>
              <a:ea typeface="Arial" charset="0"/>
              <a:cs typeface="Arial" charset="0"/>
            </a:endParaRPr>
          </a:p>
          <a:p>
            <a:pPr algn="ctr"/>
            <a:endParaRPr lang="en-US" b="1" dirty="0">
              <a:solidFill>
                <a:srgbClr val="4D2461"/>
              </a:solidFill>
              <a:latin typeface="Arial" charset="0"/>
              <a:ea typeface="Arial" charset="0"/>
              <a:cs typeface="Arial" charset="0"/>
            </a:endParaRPr>
          </a:p>
        </p:txBody>
      </p:sp>
    </p:spTree>
    <p:extLst>
      <p:ext uri="{BB962C8B-B14F-4D97-AF65-F5344CB8AC3E}">
        <p14:creationId xmlns:p14="http://schemas.microsoft.com/office/powerpoint/2010/main" val="24795888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8314A243-00CF-4C1E-9CB2-727431193D99}"/>
              </a:ext>
            </a:extLst>
          </p:cNvPr>
          <p:cNvSpPr txBox="1">
            <a:spLocks/>
          </p:cNvSpPr>
          <p:nvPr/>
        </p:nvSpPr>
        <p:spPr>
          <a:xfrm>
            <a:off x="558755" y="604005"/>
            <a:ext cx="10709257"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642B90"/>
                </a:solidFill>
                <a:ea typeface="MS PGothic" pitchFamily="34" charset="-128"/>
                <a:cs typeface="Verdana"/>
              </a:rPr>
              <a:t>precision and possibilities</a:t>
            </a:r>
          </a:p>
        </p:txBody>
      </p:sp>
      <p:sp>
        <p:nvSpPr>
          <p:cNvPr id="26" name="TextBox 25"/>
          <p:cNvSpPr txBox="1"/>
          <p:nvPr/>
        </p:nvSpPr>
        <p:spPr>
          <a:xfrm>
            <a:off x="202855" y="1518405"/>
            <a:ext cx="9105378" cy="4278094"/>
          </a:xfrm>
          <a:prstGeom prst="rect">
            <a:avLst/>
          </a:prstGeom>
          <a:noFill/>
        </p:spPr>
        <p:txBody>
          <a:bodyPr wrap="none" rtlCol="0">
            <a:spAutoFit/>
          </a:bodyPr>
          <a:lstStyle/>
          <a:p>
            <a:pPr marL="342900" indent="-342900">
              <a:buFont typeface="Arial" panose="020B0604020202020204" pitchFamily="34" charset="0"/>
              <a:buChar char="•"/>
            </a:pPr>
            <a:r>
              <a:rPr lang="fi-FI" sz="2000" b="1" dirty="0" err="1">
                <a:solidFill>
                  <a:srgbClr val="642B90"/>
                </a:solidFill>
              </a:rPr>
              <a:t>Portable</a:t>
            </a:r>
            <a:r>
              <a:rPr lang="fi-FI" sz="2000" b="1" dirty="0">
                <a:solidFill>
                  <a:srgbClr val="642B90"/>
                </a:solidFill>
              </a:rPr>
              <a:t> </a:t>
            </a:r>
            <a:r>
              <a:rPr lang="fi-FI" sz="2000" b="1" dirty="0" err="1">
                <a:solidFill>
                  <a:srgbClr val="642B90"/>
                </a:solidFill>
              </a:rPr>
              <a:t>low</a:t>
            </a:r>
            <a:r>
              <a:rPr lang="fi-FI" sz="2000" b="1" dirty="0">
                <a:solidFill>
                  <a:srgbClr val="642B90"/>
                </a:solidFill>
              </a:rPr>
              <a:t> </a:t>
            </a:r>
            <a:r>
              <a:rPr lang="fi-FI" sz="2000" b="1" dirty="0" err="1">
                <a:solidFill>
                  <a:srgbClr val="642B90"/>
                </a:solidFill>
              </a:rPr>
              <a:t>oxygen</a:t>
            </a:r>
            <a:r>
              <a:rPr lang="fi-FI" sz="2000" b="1" dirty="0">
                <a:solidFill>
                  <a:srgbClr val="642B90"/>
                </a:solidFill>
              </a:rPr>
              <a:t> </a:t>
            </a:r>
            <a:r>
              <a:rPr lang="fi-FI" sz="2000" b="1" dirty="0" err="1">
                <a:solidFill>
                  <a:srgbClr val="642B90"/>
                </a:solidFill>
              </a:rPr>
              <a:t>environment</a:t>
            </a:r>
            <a:r>
              <a:rPr lang="fi-FI" sz="2000" b="1" dirty="0">
                <a:solidFill>
                  <a:srgbClr val="642B90"/>
                </a:solidFill>
              </a:rPr>
              <a:t> </a:t>
            </a:r>
            <a:r>
              <a:rPr lang="fi-FI" sz="2000" b="1" dirty="0" err="1">
                <a:solidFill>
                  <a:srgbClr val="642B90"/>
                </a:solidFill>
              </a:rPr>
              <a:t>device</a:t>
            </a:r>
            <a:r>
              <a:rPr lang="fi-FI" sz="2000" b="1" dirty="0">
                <a:solidFill>
                  <a:srgbClr val="642B90"/>
                </a:solidFill>
              </a:rPr>
              <a:t> </a:t>
            </a:r>
            <a:r>
              <a:rPr lang="fi-FI" sz="2000" dirty="0" err="1">
                <a:solidFill>
                  <a:srgbClr val="642B90"/>
                </a:solidFill>
              </a:rPr>
              <a:t>which</a:t>
            </a:r>
            <a:r>
              <a:rPr lang="fi-FI" sz="2000" dirty="0">
                <a:solidFill>
                  <a:srgbClr val="642B90"/>
                </a:solidFill>
              </a:rPr>
              <a:t> </a:t>
            </a:r>
            <a:r>
              <a:rPr lang="fi-FI" sz="2000" dirty="0" err="1">
                <a:solidFill>
                  <a:srgbClr val="642B90"/>
                </a:solidFill>
              </a:rPr>
              <a:t>can</a:t>
            </a:r>
            <a:r>
              <a:rPr lang="fi-FI" sz="2000" dirty="0">
                <a:solidFill>
                  <a:srgbClr val="642B90"/>
                </a:solidFill>
              </a:rPr>
              <a:t> </a:t>
            </a:r>
            <a:r>
              <a:rPr lang="fi-FI" sz="2000" dirty="0" err="1">
                <a:solidFill>
                  <a:srgbClr val="642B90"/>
                </a:solidFill>
              </a:rPr>
              <a:t>create</a:t>
            </a:r>
            <a:r>
              <a:rPr lang="fi-FI" sz="2000" dirty="0">
                <a:solidFill>
                  <a:srgbClr val="642B90"/>
                </a:solidFill>
              </a:rPr>
              <a:t> and </a:t>
            </a:r>
            <a:r>
              <a:rPr lang="fi-FI" sz="2000" dirty="0" err="1">
                <a:solidFill>
                  <a:srgbClr val="642B90"/>
                </a:solidFill>
              </a:rPr>
              <a:t>maintain</a:t>
            </a:r>
            <a:r>
              <a:rPr lang="fi-FI" sz="2000" dirty="0">
                <a:solidFill>
                  <a:srgbClr val="642B90"/>
                </a:solidFill>
              </a:rPr>
              <a:t> </a:t>
            </a:r>
          </a:p>
          <a:p>
            <a:r>
              <a:rPr lang="fi-FI" sz="2000" dirty="0">
                <a:solidFill>
                  <a:srgbClr val="642B90"/>
                </a:solidFill>
              </a:rPr>
              <a:t>     </a:t>
            </a:r>
            <a:r>
              <a:rPr lang="fi-FI" sz="2000" dirty="0" err="1">
                <a:solidFill>
                  <a:srgbClr val="642B90"/>
                </a:solidFill>
              </a:rPr>
              <a:t>low</a:t>
            </a:r>
            <a:r>
              <a:rPr lang="fi-FI" sz="2000" dirty="0">
                <a:solidFill>
                  <a:srgbClr val="642B90"/>
                </a:solidFill>
              </a:rPr>
              <a:t> </a:t>
            </a:r>
            <a:r>
              <a:rPr lang="fi-FI" sz="2000" dirty="0" err="1">
                <a:solidFill>
                  <a:srgbClr val="642B90"/>
                </a:solidFill>
              </a:rPr>
              <a:t>oxygen</a:t>
            </a:r>
            <a:r>
              <a:rPr lang="fi-FI" sz="2000" dirty="0">
                <a:solidFill>
                  <a:srgbClr val="642B90"/>
                </a:solidFill>
              </a:rPr>
              <a:t> </a:t>
            </a:r>
            <a:r>
              <a:rPr lang="fi-FI" sz="2000" dirty="0" err="1">
                <a:solidFill>
                  <a:srgbClr val="642B90"/>
                </a:solidFill>
              </a:rPr>
              <a:t>levels</a:t>
            </a:r>
            <a:r>
              <a:rPr lang="fi-FI" sz="2000" dirty="0">
                <a:solidFill>
                  <a:srgbClr val="642B90"/>
                </a:solidFill>
              </a:rPr>
              <a:t> in </a:t>
            </a:r>
            <a:r>
              <a:rPr lang="fi-FI" sz="2000" dirty="0" err="1">
                <a:solidFill>
                  <a:srgbClr val="642B90"/>
                </a:solidFill>
              </a:rPr>
              <a:t>cell</a:t>
            </a:r>
            <a:r>
              <a:rPr lang="fi-FI" sz="2000" dirty="0">
                <a:solidFill>
                  <a:srgbClr val="642B90"/>
                </a:solidFill>
              </a:rPr>
              <a:t>/</a:t>
            </a:r>
            <a:r>
              <a:rPr lang="fi-FI" sz="2000" dirty="0" err="1">
                <a:solidFill>
                  <a:srgbClr val="642B90"/>
                </a:solidFill>
              </a:rPr>
              <a:t>tissue</a:t>
            </a:r>
            <a:r>
              <a:rPr lang="fi-FI" sz="2000" dirty="0">
                <a:solidFill>
                  <a:srgbClr val="642B90"/>
                </a:solidFill>
              </a:rPr>
              <a:t> culture</a:t>
            </a:r>
          </a:p>
          <a:p>
            <a:pPr marL="342900" indent="-342900">
              <a:buFont typeface="Arial" panose="020B0604020202020204" pitchFamily="34" charset="0"/>
              <a:buChar char="•"/>
            </a:pPr>
            <a:endParaRPr lang="fi-FI" sz="2000" dirty="0">
              <a:solidFill>
                <a:srgbClr val="642B90"/>
              </a:solidFill>
            </a:endParaRPr>
          </a:p>
          <a:p>
            <a:pPr marL="342900" indent="-342900">
              <a:buFont typeface="Arial" panose="020B0604020202020204" pitchFamily="34" charset="0"/>
              <a:buChar char="•"/>
            </a:pPr>
            <a:r>
              <a:rPr lang="en-US" sz="2000" dirty="0">
                <a:solidFill>
                  <a:srgbClr val="642B90"/>
                </a:solidFill>
              </a:rPr>
              <a:t>Integrated heating element and C</a:t>
            </a:r>
            <a:r>
              <a:rPr lang="en-US" sz="2000" dirty="0">
                <a:solidFill>
                  <a:srgbClr val="642B90"/>
                </a:solidFill>
                <a:cs typeface="Arial" panose="020B0604020202020204" pitchFamily="34" charset="0"/>
              </a:rPr>
              <a:t>O</a:t>
            </a:r>
            <a:r>
              <a:rPr lang="en-US" sz="2000" baseline="-25000" dirty="0">
                <a:solidFill>
                  <a:srgbClr val="642B90"/>
                </a:solidFill>
                <a:cs typeface="Arial" panose="020B0604020202020204" pitchFamily="34" charset="0"/>
              </a:rPr>
              <a:t>2</a:t>
            </a:r>
            <a:r>
              <a:rPr lang="en-US" sz="2000" dirty="0">
                <a:solidFill>
                  <a:srgbClr val="642B90"/>
                </a:solidFill>
              </a:rPr>
              <a:t> containing gas mixture </a:t>
            </a:r>
          </a:p>
          <a:p>
            <a:pPr marL="800100" lvl="1" indent="-342900">
              <a:lnSpc>
                <a:spcPct val="150000"/>
              </a:lnSpc>
              <a:buFont typeface="Arial" panose="020B0604020202020204" pitchFamily="34" charset="0"/>
              <a:buChar char="•"/>
            </a:pPr>
            <a:r>
              <a:rPr lang="en-US" sz="2000" dirty="0">
                <a:solidFill>
                  <a:srgbClr val="642B90"/>
                </a:solidFill>
              </a:rPr>
              <a:t>pH and temperature constant</a:t>
            </a:r>
          </a:p>
          <a:p>
            <a:pPr marL="800100" lvl="1" indent="-342900">
              <a:lnSpc>
                <a:spcPct val="150000"/>
              </a:lnSpc>
              <a:buFont typeface="Arial" panose="020B0604020202020204" pitchFamily="34" charset="0"/>
              <a:buChar char="•"/>
            </a:pPr>
            <a:r>
              <a:rPr lang="en-US" sz="2000" dirty="0">
                <a:solidFill>
                  <a:srgbClr val="642B90"/>
                </a:solidFill>
              </a:rPr>
              <a:t>Low media retention</a:t>
            </a:r>
          </a:p>
          <a:p>
            <a:pPr marL="800100" lvl="1" indent="-342900">
              <a:lnSpc>
                <a:spcPct val="150000"/>
              </a:lnSpc>
              <a:buFont typeface="Arial" panose="020B0604020202020204" pitchFamily="34" charset="0"/>
              <a:buChar char="•"/>
            </a:pPr>
            <a:r>
              <a:rPr lang="en-US" sz="2000" dirty="0">
                <a:solidFill>
                  <a:srgbClr val="642B90"/>
                </a:solidFill>
              </a:rPr>
              <a:t>Stable environment</a:t>
            </a:r>
          </a:p>
          <a:p>
            <a:pPr lvl="1">
              <a:lnSpc>
                <a:spcPct val="150000"/>
              </a:lnSpc>
            </a:pPr>
            <a:endParaRPr lang="en-US" sz="2000" dirty="0">
              <a:solidFill>
                <a:srgbClr val="642B90"/>
              </a:solidFill>
            </a:endParaRPr>
          </a:p>
          <a:p>
            <a:pPr marL="342900" indent="-342900">
              <a:buFont typeface="Arial" panose="020B0604020202020204" pitchFamily="34" charset="0"/>
              <a:buChar char="•"/>
            </a:pPr>
            <a:r>
              <a:rPr lang="en-US" sz="2000" dirty="0">
                <a:solidFill>
                  <a:srgbClr val="642B90"/>
                </a:solidFill>
              </a:rPr>
              <a:t>No additional equipment needed</a:t>
            </a:r>
          </a:p>
          <a:p>
            <a:r>
              <a:rPr lang="en-US" sz="2000" dirty="0">
                <a:solidFill>
                  <a:srgbClr val="642B90"/>
                </a:solidFill>
              </a:rPr>
              <a:t>     to perform low oxygen studies! </a:t>
            </a:r>
          </a:p>
          <a:p>
            <a:endParaRPr lang="fi-FI" dirty="0"/>
          </a:p>
          <a:p>
            <a:pPr algn="ctr"/>
            <a:endParaRPr lang="fi-FI" sz="1400" dirty="0"/>
          </a:p>
        </p:txBody>
      </p:sp>
      <p:pic>
        <p:nvPicPr>
          <p:cNvPr id="13" name="Kuva 3"/>
          <p:cNvPicPr>
            <a:picLocks noChangeAspect="1"/>
          </p:cNvPicPr>
          <p:nvPr/>
        </p:nvPicPr>
        <p:blipFill rotWithShape="1">
          <a:blip r:embed="rId2" cstate="print">
            <a:extLst>
              <a:ext uri="{28A0092B-C50C-407E-A947-70E740481C1C}">
                <a14:useLocalDpi xmlns:a14="http://schemas.microsoft.com/office/drawing/2010/main" val="0"/>
              </a:ext>
            </a:extLst>
          </a:blip>
          <a:srcRect l="10499" t="10309" r="7700"/>
          <a:stretch/>
        </p:blipFill>
        <p:spPr>
          <a:xfrm>
            <a:off x="4572000" y="3455995"/>
            <a:ext cx="3842158" cy="2798000"/>
          </a:xfrm>
          <a:prstGeom prst="rect">
            <a:avLst/>
          </a:prstGeom>
        </p:spPr>
      </p:pic>
      <p:sp>
        <p:nvSpPr>
          <p:cNvPr id="5" name="Rectangle 4">
            <a:extLst>
              <a:ext uri="{FF2B5EF4-FFF2-40B4-BE49-F238E27FC236}">
                <a16:creationId xmlns:a16="http://schemas.microsoft.com/office/drawing/2014/main" id="{F1A422A0-142C-4FC7-BE81-4D87B75F80DA}"/>
              </a:ext>
            </a:extLst>
          </p:cNvPr>
          <p:cNvSpPr/>
          <p:nvPr/>
        </p:nvSpPr>
        <p:spPr>
          <a:xfrm>
            <a:off x="2928497" y="-306651"/>
            <a:ext cx="2579552" cy="901593"/>
          </a:xfrm>
          <a:prstGeom prst="rect">
            <a:avLst/>
          </a:prstGeom>
        </p:spPr>
        <p:txBody>
          <a:bodyPr wrap="none">
            <a:spAutoFit/>
          </a:bodyPr>
          <a:lstStyle/>
          <a:p>
            <a:pPr>
              <a:lnSpc>
                <a:spcPct val="150000"/>
              </a:lnSpc>
            </a:pPr>
            <a:r>
              <a:rPr lang="fi-FI" sz="4000" b="1" dirty="0">
                <a:solidFill>
                  <a:srgbClr val="642B90"/>
                </a:solidFill>
              </a:rPr>
              <a:t>OxyGenie</a:t>
            </a:r>
          </a:p>
        </p:txBody>
      </p:sp>
    </p:spTree>
    <p:extLst>
      <p:ext uri="{BB962C8B-B14F-4D97-AF65-F5344CB8AC3E}">
        <p14:creationId xmlns:p14="http://schemas.microsoft.com/office/powerpoint/2010/main" val="2622071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15389" y="767100"/>
            <a:ext cx="1863011" cy="1102802"/>
          </a:xfrm>
          <a:prstGeom prst="rect">
            <a:avLst/>
          </a:prstGeom>
          <a:noFill/>
        </p:spPr>
        <p:txBody>
          <a:bodyPr wrap="none" rtlCol="0">
            <a:spAutoFit/>
          </a:bodyPr>
          <a:lstStyle/>
          <a:p>
            <a:pPr>
              <a:lnSpc>
                <a:spcPct val="150000"/>
              </a:lnSpc>
            </a:pPr>
            <a:r>
              <a:rPr lang="fi-FI" sz="2800" b="1" dirty="0" err="1">
                <a:solidFill>
                  <a:srgbClr val="642B90"/>
                </a:solidFill>
              </a:rPr>
              <a:t>OxyGenie</a:t>
            </a:r>
            <a:endParaRPr lang="fi-FI" sz="2800" b="1" dirty="0">
              <a:solidFill>
                <a:srgbClr val="642B90"/>
              </a:solidFill>
            </a:endParaRPr>
          </a:p>
          <a:p>
            <a:pPr>
              <a:lnSpc>
                <a:spcPct val="150000"/>
              </a:lnSpc>
            </a:pPr>
            <a:r>
              <a:rPr lang="fi-FI" dirty="0">
                <a:solidFill>
                  <a:srgbClr val="642B90"/>
                </a:solidFill>
              </a:rPr>
              <a:t>Portable device</a:t>
            </a:r>
          </a:p>
        </p:txBody>
      </p:sp>
      <p:sp>
        <p:nvSpPr>
          <p:cNvPr id="14" name="Title 7">
            <a:extLst>
              <a:ext uri="{FF2B5EF4-FFF2-40B4-BE49-F238E27FC236}">
                <a16:creationId xmlns:a16="http://schemas.microsoft.com/office/drawing/2014/main" id="{8314A243-00CF-4C1E-9CB2-727431193D99}"/>
              </a:ext>
            </a:extLst>
          </p:cNvPr>
          <p:cNvSpPr txBox="1">
            <a:spLocks/>
          </p:cNvSpPr>
          <p:nvPr/>
        </p:nvSpPr>
        <p:spPr>
          <a:xfrm>
            <a:off x="332977" y="595322"/>
            <a:ext cx="10709257"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642B90"/>
              </a:solidFill>
              <a:ea typeface="MS PGothic" pitchFamily="34" charset="-128"/>
              <a:cs typeface="Verdana"/>
            </a:endParaRPr>
          </a:p>
        </p:txBody>
      </p:sp>
      <p:pic>
        <p:nvPicPr>
          <p:cNvPr id="9"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327" y="2302450"/>
            <a:ext cx="2486278" cy="3314237"/>
          </a:xfrm>
          <a:prstGeom prst="rect">
            <a:avLst/>
          </a:prstGeom>
        </p:spPr>
      </p:pic>
      <p:pic>
        <p:nvPicPr>
          <p:cNvPr id="3" name="Picture 2"/>
          <p:cNvPicPr>
            <a:picLocks noChangeAspect="1"/>
          </p:cNvPicPr>
          <p:nvPr/>
        </p:nvPicPr>
        <p:blipFill>
          <a:blip r:embed="rId3"/>
          <a:stretch>
            <a:fillRect/>
          </a:stretch>
        </p:blipFill>
        <p:spPr>
          <a:xfrm>
            <a:off x="415389" y="2302450"/>
            <a:ext cx="2274760" cy="3031760"/>
          </a:xfrm>
          <a:prstGeom prst="rect">
            <a:avLst/>
          </a:prstGeom>
        </p:spPr>
      </p:pic>
      <p:pic>
        <p:nvPicPr>
          <p:cNvPr id="4" name="Picture 3"/>
          <p:cNvPicPr>
            <a:picLocks noChangeAspect="1"/>
          </p:cNvPicPr>
          <p:nvPr/>
        </p:nvPicPr>
        <p:blipFill>
          <a:blip r:embed="rId4"/>
          <a:stretch>
            <a:fillRect/>
          </a:stretch>
        </p:blipFill>
        <p:spPr>
          <a:xfrm>
            <a:off x="6389215" y="2302450"/>
            <a:ext cx="2339396" cy="3121566"/>
          </a:xfrm>
          <a:prstGeom prst="rect">
            <a:avLst/>
          </a:prstGeom>
        </p:spPr>
      </p:pic>
      <p:sp>
        <p:nvSpPr>
          <p:cNvPr id="11" name="Rectangle 10">
            <a:extLst>
              <a:ext uri="{FF2B5EF4-FFF2-40B4-BE49-F238E27FC236}">
                <a16:creationId xmlns:a16="http://schemas.microsoft.com/office/drawing/2014/main" id="{3EFC4AB8-AA55-4643-A16A-B899C0C64B9E}"/>
              </a:ext>
            </a:extLst>
          </p:cNvPr>
          <p:cNvSpPr/>
          <p:nvPr/>
        </p:nvSpPr>
        <p:spPr>
          <a:xfrm>
            <a:off x="2928497" y="-306651"/>
            <a:ext cx="2579552" cy="901593"/>
          </a:xfrm>
          <a:prstGeom prst="rect">
            <a:avLst/>
          </a:prstGeom>
        </p:spPr>
        <p:txBody>
          <a:bodyPr wrap="none">
            <a:spAutoFit/>
          </a:bodyPr>
          <a:lstStyle/>
          <a:p>
            <a:pPr>
              <a:lnSpc>
                <a:spcPct val="150000"/>
              </a:lnSpc>
            </a:pPr>
            <a:r>
              <a:rPr lang="fi-FI" sz="4000" b="1" dirty="0">
                <a:solidFill>
                  <a:srgbClr val="642B90"/>
                </a:solidFill>
              </a:rPr>
              <a:t>OxyGenie</a:t>
            </a:r>
          </a:p>
        </p:txBody>
      </p:sp>
    </p:spTree>
    <p:extLst>
      <p:ext uri="{BB962C8B-B14F-4D97-AF65-F5344CB8AC3E}">
        <p14:creationId xmlns:p14="http://schemas.microsoft.com/office/powerpoint/2010/main" val="11575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2196B3-9A83-094D-95D3-BFC49CEBC228}"/>
              </a:ext>
            </a:extLst>
          </p:cNvPr>
          <p:cNvPicPr>
            <a:picLocks noChangeAspect="1"/>
          </p:cNvPicPr>
          <p:nvPr/>
        </p:nvPicPr>
        <p:blipFill>
          <a:blip r:embed="rId2"/>
          <a:stretch>
            <a:fillRect/>
          </a:stretch>
        </p:blipFill>
        <p:spPr>
          <a:xfrm rot="553404">
            <a:off x="8091198" y="4198581"/>
            <a:ext cx="781089" cy="781089"/>
          </a:xfrm>
          <a:prstGeom prst="rect">
            <a:avLst/>
          </a:prstGeom>
        </p:spPr>
      </p:pic>
      <p:pic>
        <p:nvPicPr>
          <p:cNvPr id="14" name="Picture 13"/>
          <p:cNvPicPr/>
          <p:nvPr/>
        </p:nvPicPr>
        <p:blipFill rotWithShape="1">
          <a:blip r:embed="rId3">
            <a:extLst>
              <a:ext uri="{28A0092B-C50C-407E-A947-70E740481C1C}">
                <a14:useLocalDpi xmlns:a14="http://schemas.microsoft.com/office/drawing/2010/main" val="0"/>
              </a:ext>
            </a:extLst>
          </a:blip>
          <a:srcRect l="2568" t="9579" r="823" b="8987"/>
          <a:stretch/>
        </p:blipFill>
        <p:spPr bwMode="auto">
          <a:xfrm>
            <a:off x="284255" y="2422631"/>
            <a:ext cx="1461949" cy="2066725"/>
          </a:xfrm>
          <a:prstGeom prst="rect">
            <a:avLst/>
          </a:prstGeom>
          <a:noFill/>
        </p:spPr>
      </p:pic>
      <p:pic>
        <p:nvPicPr>
          <p:cNvPr id="15" name="Kuva 3"/>
          <p:cNvPicPr>
            <a:picLocks noChangeAspect="1"/>
          </p:cNvPicPr>
          <p:nvPr/>
        </p:nvPicPr>
        <p:blipFill rotWithShape="1">
          <a:blip r:embed="rId4" cstate="print">
            <a:extLst>
              <a:ext uri="{28A0092B-C50C-407E-A947-70E740481C1C}">
                <a14:useLocalDpi xmlns:a14="http://schemas.microsoft.com/office/drawing/2010/main" val="0"/>
              </a:ext>
            </a:extLst>
          </a:blip>
          <a:srcRect l="10499" t="10309" r="7700"/>
          <a:stretch/>
        </p:blipFill>
        <p:spPr>
          <a:xfrm>
            <a:off x="2249149" y="2256023"/>
            <a:ext cx="3611482" cy="2630013"/>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4836" t="25850" r="22996" b="14300"/>
          <a:stretch/>
        </p:blipFill>
        <p:spPr>
          <a:xfrm>
            <a:off x="6348166" y="1919685"/>
            <a:ext cx="2581670" cy="2221347"/>
          </a:xfrm>
          <a:prstGeom prst="rect">
            <a:avLst/>
          </a:prstGeom>
        </p:spPr>
      </p:pic>
      <p:sp>
        <p:nvSpPr>
          <p:cNvPr id="2" name="Right Arrow 1"/>
          <p:cNvSpPr/>
          <p:nvPr/>
        </p:nvSpPr>
        <p:spPr>
          <a:xfrm>
            <a:off x="1538214" y="3195168"/>
            <a:ext cx="628073" cy="378691"/>
          </a:xfrm>
          <a:prstGeom prst="rightArrow">
            <a:avLst/>
          </a:prstGeom>
          <a:solidFill>
            <a:srgbClr val="642B90"/>
          </a:solidFill>
          <a:ln>
            <a:solidFill>
              <a:srgbClr val="642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5943494" y="3077302"/>
            <a:ext cx="689610" cy="378691"/>
          </a:xfrm>
          <a:prstGeom prst="rightArrow">
            <a:avLst/>
          </a:prstGeom>
          <a:solidFill>
            <a:srgbClr val="642B90"/>
          </a:solidFill>
          <a:ln>
            <a:solidFill>
              <a:srgbClr val="642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F299F5-738B-470A-8183-6DDA3CCFA242}"/>
              </a:ext>
            </a:extLst>
          </p:cNvPr>
          <p:cNvSpPr/>
          <p:nvPr/>
        </p:nvSpPr>
        <p:spPr>
          <a:xfrm>
            <a:off x="2928497" y="-306651"/>
            <a:ext cx="2579552" cy="901593"/>
          </a:xfrm>
          <a:prstGeom prst="rect">
            <a:avLst/>
          </a:prstGeom>
        </p:spPr>
        <p:txBody>
          <a:bodyPr wrap="none">
            <a:spAutoFit/>
          </a:bodyPr>
          <a:lstStyle/>
          <a:p>
            <a:pPr>
              <a:lnSpc>
                <a:spcPct val="150000"/>
              </a:lnSpc>
            </a:pPr>
            <a:r>
              <a:rPr lang="fi-FI" sz="4000" b="1" dirty="0">
                <a:solidFill>
                  <a:srgbClr val="642B90"/>
                </a:solidFill>
              </a:rPr>
              <a:t>OxyGenie</a:t>
            </a:r>
          </a:p>
        </p:txBody>
      </p:sp>
      <p:sp>
        <p:nvSpPr>
          <p:cNvPr id="3" name="Rectangle 2">
            <a:extLst>
              <a:ext uri="{FF2B5EF4-FFF2-40B4-BE49-F238E27FC236}">
                <a16:creationId xmlns:a16="http://schemas.microsoft.com/office/drawing/2014/main" id="{E1A9DBE3-2EC8-4565-A0B5-3D5D9787A0E1}"/>
              </a:ext>
            </a:extLst>
          </p:cNvPr>
          <p:cNvSpPr/>
          <p:nvPr/>
        </p:nvSpPr>
        <p:spPr>
          <a:xfrm>
            <a:off x="485335" y="594942"/>
            <a:ext cx="4572000" cy="1102866"/>
          </a:xfrm>
          <a:prstGeom prst="rect">
            <a:avLst/>
          </a:prstGeom>
        </p:spPr>
        <p:txBody>
          <a:bodyPr>
            <a:spAutoFit/>
          </a:bodyPr>
          <a:lstStyle/>
          <a:p>
            <a:pPr>
              <a:lnSpc>
                <a:spcPct val="150000"/>
              </a:lnSpc>
            </a:pPr>
            <a:r>
              <a:rPr lang="fi-FI" sz="2800" b="1" dirty="0">
                <a:solidFill>
                  <a:srgbClr val="642B90"/>
                </a:solidFill>
              </a:rPr>
              <a:t>OxyGenie</a:t>
            </a:r>
          </a:p>
          <a:p>
            <a:pPr>
              <a:lnSpc>
                <a:spcPct val="150000"/>
              </a:lnSpc>
            </a:pPr>
            <a:r>
              <a:rPr lang="fi-FI" dirty="0">
                <a:solidFill>
                  <a:srgbClr val="642B90"/>
                </a:solidFill>
              </a:rPr>
              <a:t>Wide application area</a:t>
            </a:r>
          </a:p>
        </p:txBody>
      </p:sp>
    </p:spTree>
    <p:extLst>
      <p:ext uri="{BB962C8B-B14F-4D97-AF65-F5344CB8AC3E}">
        <p14:creationId xmlns:p14="http://schemas.microsoft.com/office/powerpoint/2010/main" val="29287225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868" y="1312814"/>
            <a:ext cx="8116324" cy="5247590"/>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642B90"/>
                </a:solidFill>
              </a:rPr>
              <a:t>Low oxygen environment for all life science researchers</a:t>
            </a:r>
          </a:p>
          <a:p>
            <a:pPr marL="800100" lvl="1" indent="-342900">
              <a:lnSpc>
                <a:spcPct val="150000"/>
              </a:lnSpc>
              <a:buFont typeface="Arial" panose="020B0604020202020204" pitchFamily="34" charset="0"/>
              <a:buChar char="•"/>
            </a:pPr>
            <a:r>
              <a:rPr lang="en-US" sz="2000" dirty="0">
                <a:solidFill>
                  <a:srgbClr val="642B90"/>
                </a:solidFill>
              </a:rPr>
              <a:t>Inexpensive</a:t>
            </a:r>
          </a:p>
          <a:p>
            <a:pPr marL="800100" lvl="1" indent="-342900">
              <a:lnSpc>
                <a:spcPct val="150000"/>
              </a:lnSpc>
              <a:buFont typeface="Arial" panose="020B0604020202020204" pitchFamily="34" charset="0"/>
              <a:buChar char="•"/>
            </a:pPr>
            <a:r>
              <a:rPr lang="fi-FI" sz="2000" dirty="0" err="1">
                <a:solidFill>
                  <a:srgbClr val="642B90"/>
                </a:solidFill>
              </a:rPr>
              <a:t>Low</a:t>
            </a:r>
            <a:r>
              <a:rPr lang="fi-FI" sz="2000" dirty="0">
                <a:solidFill>
                  <a:srgbClr val="642B90"/>
                </a:solidFill>
              </a:rPr>
              <a:t> </a:t>
            </a:r>
            <a:r>
              <a:rPr lang="en-US" sz="2000" dirty="0">
                <a:solidFill>
                  <a:srgbClr val="642B90"/>
                </a:solidFill>
              </a:rPr>
              <a:t>running</a:t>
            </a:r>
            <a:r>
              <a:rPr lang="fi-FI" sz="2000" dirty="0">
                <a:solidFill>
                  <a:srgbClr val="642B90"/>
                </a:solidFill>
              </a:rPr>
              <a:t> </a:t>
            </a:r>
            <a:r>
              <a:rPr lang="fi-FI" sz="2000" dirty="0" err="1">
                <a:solidFill>
                  <a:srgbClr val="642B90"/>
                </a:solidFill>
              </a:rPr>
              <a:t>costs</a:t>
            </a:r>
            <a:endParaRPr lang="fi-FI" sz="2000" dirty="0">
              <a:solidFill>
                <a:srgbClr val="642B90"/>
              </a:solidFill>
            </a:endParaRPr>
          </a:p>
          <a:p>
            <a:pPr marL="800100" lvl="1" indent="-342900">
              <a:lnSpc>
                <a:spcPct val="150000"/>
              </a:lnSpc>
              <a:buFont typeface="Arial" panose="020B0604020202020204" pitchFamily="34" charset="0"/>
              <a:buChar char="•"/>
            </a:pPr>
            <a:r>
              <a:rPr lang="fi-FI" sz="2000" dirty="0" err="1">
                <a:solidFill>
                  <a:srgbClr val="642B90"/>
                </a:solidFill>
              </a:rPr>
              <a:t>Easy</a:t>
            </a:r>
            <a:r>
              <a:rPr lang="fi-FI" sz="2000" dirty="0">
                <a:solidFill>
                  <a:srgbClr val="642B90"/>
                </a:solidFill>
              </a:rPr>
              <a:t> to </a:t>
            </a:r>
            <a:r>
              <a:rPr lang="fi-FI" sz="2000" dirty="0" err="1">
                <a:solidFill>
                  <a:srgbClr val="642B90"/>
                </a:solidFill>
              </a:rPr>
              <a:t>use</a:t>
            </a:r>
            <a:r>
              <a:rPr lang="fi-FI" sz="2000" dirty="0">
                <a:solidFill>
                  <a:srgbClr val="642B90"/>
                </a:solidFill>
              </a:rPr>
              <a:t> ’</a:t>
            </a:r>
            <a:r>
              <a:rPr lang="fi-FI" sz="2000" dirty="0" err="1">
                <a:solidFill>
                  <a:srgbClr val="642B90"/>
                </a:solidFill>
              </a:rPr>
              <a:t>kit-like</a:t>
            </a:r>
            <a:r>
              <a:rPr lang="fi-FI" sz="2000" dirty="0">
                <a:solidFill>
                  <a:srgbClr val="642B90"/>
                </a:solidFill>
              </a:rPr>
              <a:t>’ </a:t>
            </a:r>
            <a:r>
              <a:rPr lang="fi-FI" sz="2000" dirty="0" err="1">
                <a:solidFill>
                  <a:srgbClr val="642B90"/>
                </a:solidFill>
              </a:rPr>
              <a:t>structure</a:t>
            </a:r>
            <a:endParaRPr lang="fi-FI" sz="2000" dirty="0">
              <a:solidFill>
                <a:srgbClr val="642B90"/>
              </a:solidFill>
            </a:endParaRPr>
          </a:p>
          <a:p>
            <a:pPr marL="800100" lvl="1" indent="-342900">
              <a:lnSpc>
                <a:spcPct val="150000"/>
              </a:lnSpc>
              <a:buFont typeface="Arial" panose="020B0604020202020204" pitchFamily="34" charset="0"/>
              <a:buChar char="•"/>
            </a:pPr>
            <a:r>
              <a:rPr lang="fi-FI" sz="2000" dirty="0">
                <a:solidFill>
                  <a:srgbClr val="642B90"/>
                </a:solidFill>
              </a:rPr>
              <a:t>Small </a:t>
            </a:r>
            <a:r>
              <a:rPr lang="fi-FI" sz="2000" dirty="0" err="1">
                <a:solidFill>
                  <a:srgbClr val="642B90"/>
                </a:solidFill>
              </a:rPr>
              <a:t>bench</a:t>
            </a:r>
            <a:r>
              <a:rPr lang="fi-FI" sz="2000" dirty="0">
                <a:solidFill>
                  <a:srgbClr val="642B90"/>
                </a:solidFill>
              </a:rPr>
              <a:t> </a:t>
            </a:r>
            <a:r>
              <a:rPr lang="fi-FI" sz="2000" dirty="0" err="1">
                <a:solidFill>
                  <a:srgbClr val="642B90"/>
                </a:solidFill>
              </a:rPr>
              <a:t>size</a:t>
            </a:r>
            <a:r>
              <a:rPr lang="fi-FI" sz="2000" dirty="0">
                <a:solidFill>
                  <a:srgbClr val="642B90"/>
                </a:solidFill>
              </a:rPr>
              <a:t> </a:t>
            </a:r>
            <a:r>
              <a:rPr lang="fi-FI" sz="2000" dirty="0" err="1">
                <a:solidFill>
                  <a:srgbClr val="642B90"/>
                </a:solidFill>
              </a:rPr>
              <a:t>device</a:t>
            </a:r>
            <a:endParaRPr lang="fi-FI" sz="2000" dirty="0">
              <a:solidFill>
                <a:srgbClr val="642B90"/>
              </a:solidFill>
            </a:endParaRPr>
          </a:p>
          <a:p>
            <a:pPr marL="800100" lvl="1" indent="-342900">
              <a:lnSpc>
                <a:spcPct val="150000"/>
              </a:lnSpc>
              <a:buFont typeface="Arial" panose="020B0604020202020204" pitchFamily="34" charset="0"/>
              <a:buChar char="•"/>
            </a:pPr>
            <a:r>
              <a:rPr lang="fi-FI" sz="2000" dirty="0" err="1">
                <a:solidFill>
                  <a:srgbClr val="642B90"/>
                </a:solidFill>
              </a:rPr>
              <a:t>Suitable</a:t>
            </a:r>
            <a:r>
              <a:rPr lang="fi-FI" sz="2000" dirty="0">
                <a:solidFill>
                  <a:srgbClr val="642B90"/>
                </a:solidFill>
              </a:rPr>
              <a:t> for </a:t>
            </a:r>
            <a:r>
              <a:rPr lang="fi-FI" sz="2000" dirty="0" err="1">
                <a:solidFill>
                  <a:srgbClr val="642B90"/>
                </a:solidFill>
              </a:rPr>
              <a:t>all</a:t>
            </a:r>
            <a:r>
              <a:rPr lang="fi-FI" sz="2000" dirty="0">
                <a:solidFill>
                  <a:srgbClr val="642B90"/>
                </a:solidFill>
              </a:rPr>
              <a:t> </a:t>
            </a:r>
            <a:r>
              <a:rPr lang="fi-FI" sz="2000" dirty="0" err="1">
                <a:solidFill>
                  <a:srgbClr val="642B90"/>
                </a:solidFill>
              </a:rPr>
              <a:t>fields</a:t>
            </a:r>
            <a:r>
              <a:rPr lang="fi-FI" sz="2000" dirty="0">
                <a:solidFill>
                  <a:srgbClr val="642B90"/>
                </a:solidFill>
              </a:rPr>
              <a:t> of </a:t>
            </a:r>
            <a:r>
              <a:rPr lang="en-US" sz="2000" dirty="0">
                <a:solidFill>
                  <a:srgbClr val="642B90"/>
                </a:solidFill>
              </a:rPr>
              <a:t>research</a:t>
            </a:r>
            <a:r>
              <a:rPr lang="fi-FI" sz="2000" dirty="0">
                <a:solidFill>
                  <a:srgbClr val="642B90"/>
                </a:solidFill>
              </a:rPr>
              <a:t> and </a:t>
            </a:r>
            <a:r>
              <a:rPr lang="fi-FI" sz="2000" dirty="0" err="1">
                <a:solidFill>
                  <a:srgbClr val="642B90"/>
                </a:solidFill>
              </a:rPr>
              <a:t>application</a:t>
            </a:r>
            <a:r>
              <a:rPr lang="fi-FI" sz="2000" dirty="0">
                <a:solidFill>
                  <a:srgbClr val="642B90"/>
                </a:solidFill>
              </a:rPr>
              <a:t> </a:t>
            </a:r>
            <a:r>
              <a:rPr lang="fi-FI" sz="2000" dirty="0" err="1">
                <a:solidFill>
                  <a:srgbClr val="642B90"/>
                </a:solidFill>
              </a:rPr>
              <a:t>areas</a:t>
            </a:r>
            <a:endParaRPr lang="fi-FI" sz="2000" dirty="0">
              <a:solidFill>
                <a:srgbClr val="642B90"/>
              </a:solidFill>
            </a:endParaRPr>
          </a:p>
          <a:p>
            <a:pPr marL="800100" lvl="1" indent="-342900">
              <a:lnSpc>
                <a:spcPct val="150000"/>
              </a:lnSpc>
              <a:buFont typeface="Arial" panose="020B0604020202020204" pitchFamily="34" charset="0"/>
              <a:buChar char="•"/>
            </a:pPr>
            <a:endParaRPr lang="fi-FI" dirty="0">
              <a:solidFill>
                <a:srgbClr val="642B90"/>
              </a:solidFill>
            </a:endParaRPr>
          </a:p>
          <a:p>
            <a:pPr lvl="1">
              <a:lnSpc>
                <a:spcPct val="150000"/>
              </a:lnSpc>
            </a:pPr>
            <a:r>
              <a:rPr lang="fi-FI" sz="2800" dirty="0">
                <a:solidFill>
                  <a:srgbClr val="642B90"/>
                </a:solidFill>
                <a:sym typeface="Wingdings" panose="05000000000000000000" pitchFamily="2" charset="2"/>
              </a:rPr>
              <a:t>          </a:t>
            </a:r>
            <a:r>
              <a:rPr lang="fi-FI" sz="2800" dirty="0">
                <a:solidFill>
                  <a:srgbClr val="642B90"/>
                </a:solidFill>
              </a:rPr>
              <a:t>Translatable results!</a:t>
            </a:r>
          </a:p>
          <a:p>
            <a:pPr lvl="1">
              <a:lnSpc>
                <a:spcPct val="150000"/>
              </a:lnSpc>
            </a:pPr>
            <a:endParaRPr lang="fi-FI" dirty="0"/>
          </a:p>
          <a:p>
            <a:pPr lvl="1"/>
            <a:endParaRPr lang="fi-FI" dirty="0"/>
          </a:p>
          <a:p>
            <a:pPr marL="800100" lvl="1" indent="-342900">
              <a:buFont typeface="Arial" panose="020B0604020202020204" pitchFamily="34" charset="0"/>
              <a:buChar char="•"/>
            </a:pPr>
            <a:endParaRPr lang="en-US" dirty="0"/>
          </a:p>
          <a:p>
            <a:endParaRPr lang="fi-FI" dirty="0"/>
          </a:p>
          <a:p>
            <a:pPr algn="ctr"/>
            <a:endParaRPr lang="fi-FI" sz="1400" dirty="0"/>
          </a:p>
        </p:txBody>
      </p:sp>
      <p:sp>
        <p:nvSpPr>
          <p:cNvPr id="2" name="Rectangle 1">
            <a:extLst>
              <a:ext uri="{FF2B5EF4-FFF2-40B4-BE49-F238E27FC236}">
                <a16:creationId xmlns:a16="http://schemas.microsoft.com/office/drawing/2014/main" id="{4094EB2A-19DC-4A2D-95E8-15FF153EC29F}"/>
              </a:ext>
            </a:extLst>
          </p:cNvPr>
          <p:cNvSpPr/>
          <p:nvPr/>
        </p:nvSpPr>
        <p:spPr>
          <a:xfrm>
            <a:off x="3115994" y="-151256"/>
            <a:ext cx="4572000" cy="739754"/>
          </a:xfrm>
          <a:prstGeom prst="rect">
            <a:avLst/>
          </a:prstGeom>
        </p:spPr>
        <p:txBody>
          <a:bodyPr>
            <a:spAutoFit/>
          </a:bodyPr>
          <a:lstStyle/>
          <a:p>
            <a:pPr>
              <a:lnSpc>
                <a:spcPct val="150000"/>
              </a:lnSpc>
            </a:pPr>
            <a:r>
              <a:rPr lang="fi-FI" sz="3200" b="1" dirty="0">
                <a:solidFill>
                  <a:srgbClr val="642B90"/>
                </a:solidFill>
              </a:rPr>
              <a:t>OxyGenie</a:t>
            </a:r>
          </a:p>
        </p:txBody>
      </p:sp>
    </p:spTree>
    <p:extLst>
      <p:ext uri="{BB962C8B-B14F-4D97-AF65-F5344CB8AC3E}">
        <p14:creationId xmlns:p14="http://schemas.microsoft.com/office/powerpoint/2010/main" val="856388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C4E697E-D237-D44C-BC93-2A703821855F}"/>
              </a:ext>
            </a:extLst>
          </p:cNvPr>
          <p:cNvSpPr txBox="1"/>
          <p:nvPr/>
        </p:nvSpPr>
        <p:spPr>
          <a:xfrm>
            <a:off x="457200" y="621993"/>
            <a:ext cx="5248656" cy="523220"/>
          </a:xfrm>
          <a:prstGeom prst="rect">
            <a:avLst/>
          </a:prstGeom>
          <a:noFill/>
        </p:spPr>
        <p:txBody>
          <a:bodyPr wrap="square" rtlCol="0">
            <a:spAutoFit/>
          </a:bodyPr>
          <a:lstStyle/>
          <a:p>
            <a:r>
              <a:rPr lang="en-US" sz="2800" dirty="0" err="1">
                <a:solidFill>
                  <a:srgbClr val="002060"/>
                </a:solidFill>
                <a:latin typeface="Arial" charset="0"/>
                <a:ea typeface="Arial" charset="0"/>
                <a:cs typeface="Arial" charset="0"/>
              </a:rPr>
              <a:t>OxyGenie</a:t>
            </a:r>
            <a:r>
              <a:rPr lang="en-US" sz="2800" dirty="0">
                <a:solidFill>
                  <a:srgbClr val="002060"/>
                </a:solidFill>
                <a:latin typeface="Arial" charset="0"/>
                <a:ea typeface="Arial" charset="0"/>
                <a:cs typeface="Arial" charset="0"/>
              </a:rPr>
              <a:t> – possibilities</a:t>
            </a:r>
          </a:p>
        </p:txBody>
      </p:sp>
      <p:sp>
        <p:nvSpPr>
          <p:cNvPr id="8" name="TextBox 7">
            <a:extLst>
              <a:ext uri="{FF2B5EF4-FFF2-40B4-BE49-F238E27FC236}">
                <a16:creationId xmlns:a16="http://schemas.microsoft.com/office/drawing/2014/main" id="{4C737D4E-8F8E-456C-8773-71420995081E}"/>
              </a:ext>
            </a:extLst>
          </p:cNvPr>
          <p:cNvSpPr txBox="1"/>
          <p:nvPr/>
        </p:nvSpPr>
        <p:spPr>
          <a:xfrm>
            <a:off x="457199" y="1436948"/>
            <a:ext cx="4807527"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2060"/>
                </a:solidFill>
              </a:rPr>
              <a:t>For several fields of research</a:t>
            </a:r>
          </a:p>
          <a:p>
            <a:pPr marL="742950" lvl="1" indent="-285750">
              <a:buFont typeface="Arial" panose="020B0604020202020204" pitchFamily="34" charset="0"/>
              <a:buChar char="•"/>
            </a:pPr>
            <a:r>
              <a:rPr lang="en-US" sz="2000" b="1" dirty="0">
                <a:solidFill>
                  <a:srgbClr val="002060"/>
                </a:solidFill>
              </a:rPr>
              <a:t>Cancer biology</a:t>
            </a:r>
          </a:p>
          <a:p>
            <a:pPr marL="742950" lvl="1" indent="-285750">
              <a:buFont typeface="Arial" panose="020B0604020202020204" pitchFamily="34" charset="0"/>
              <a:buChar char="•"/>
            </a:pPr>
            <a:r>
              <a:rPr lang="en-US" sz="2000" dirty="0">
                <a:solidFill>
                  <a:srgbClr val="002060"/>
                </a:solidFill>
              </a:rPr>
              <a:t>Stem cells</a:t>
            </a:r>
          </a:p>
          <a:p>
            <a:pPr marL="742950" lvl="1" indent="-285750">
              <a:buFont typeface="Arial" panose="020B0604020202020204" pitchFamily="34" charset="0"/>
              <a:buChar char="•"/>
            </a:pPr>
            <a:r>
              <a:rPr lang="en-US" sz="2000" dirty="0">
                <a:solidFill>
                  <a:srgbClr val="002060"/>
                </a:solidFill>
              </a:rPr>
              <a:t>Neurobiology</a:t>
            </a:r>
          </a:p>
          <a:p>
            <a:pPr marL="742950" lvl="1" indent="-285750">
              <a:buFont typeface="Arial" panose="020B0604020202020204" pitchFamily="34" charset="0"/>
              <a:buChar char="•"/>
            </a:pPr>
            <a:r>
              <a:rPr lang="en-US" sz="2000" dirty="0">
                <a:solidFill>
                  <a:srgbClr val="002060"/>
                </a:solidFill>
              </a:rPr>
              <a:t>Immunology</a:t>
            </a:r>
          </a:p>
          <a:p>
            <a:pPr marL="742950" lvl="1" indent="-285750">
              <a:buFont typeface="Arial" panose="020B0604020202020204" pitchFamily="34" charset="0"/>
              <a:buChar char="•"/>
            </a:pPr>
            <a:r>
              <a:rPr lang="en-US" sz="2000" dirty="0">
                <a:solidFill>
                  <a:srgbClr val="002060"/>
                </a:solidFill>
              </a:rPr>
              <a:t>Bone and connective tissue biology</a:t>
            </a:r>
          </a:p>
          <a:p>
            <a:pPr marL="742950" lvl="1" indent="-285750">
              <a:buFont typeface="Arial" panose="020B0604020202020204" pitchFamily="34" charset="0"/>
              <a:buChar char="•"/>
            </a:pPr>
            <a:r>
              <a:rPr lang="en-US" sz="2000" dirty="0">
                <a:solidFill>
                  <a:srgbClr val="002060"/>
                </a:solidFill>
              </a:rPr>
              <a:t>Cardiovascular research</a:t>
            </a:r>
          </a:p>
          <a:p>
            <a:pPr marL="742950" lvl="1" indent="-285750">
              <a:buFont typeface="Arial" panose="020B0604020202020204" pitchFamily="34" charset="0"/>
              <a:buChar char="•"/>
            </a:pPr>
            <a:endParaRPr lang="en-US" sz="2000" dirty="0">
              <a:solidFill>
                <a:srgbClr val="CCA1D7"/>
              </a:solidFill>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4836" t="25850" r="22996" b="14300"/>
          <a:stretch/>
        </p:blipFill>
        <p:spPr>
          <a:xfrm>
            <a:off x="5705856" y="3775387"/>
            <a:ext cx="2581670" cy="2221347"/>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957" t="3445" r="35492" b="32408"/>
          <a:stretch/>
        </p:blipFill>
        <p:spPr>
          <a:xfrm>
            <a:off x="976221" y="4027240"/>
            <a:ext cx="3533188" cy="2761672"/>
          </a:xfrm>
          <a:prstGeom prst="rect">
            <a:avLst/>
          </a:prstGeom>
        </p:spPr>
      </p:pic>
      <p:pic>
        <p:nvPicPr>
          <p:cNvPr id="10" name="Picture 9">
            <a:extLst>
              <a:ext uri="{FF2B5EF4-FFF2-40B4-BE49-F238E27FC236}">
                <a16:creationId xmlns:a16="http://schemas.microsoft.com/office/drawing/2014/main" id="{A5F508F4-8CD4-6042-A57B-D10C35FD22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36" t="25850" r="22996" b="14300"/>
          <a:stretch/>
        </p:blipFill>
        <p:spPr>
          <a:xfrm>
            <a:off x="5264726" y="3831831"/>
            <a:ext cx="2581670" cy="2221347"/>
          </a:xfrm>
          <a:prstGeom prst="rect">
            <a:avLst/>
          </a:prstGeom>
        </p:spPr>
      </p:pic>
      <p:sp>
        <p:nvSpPr>
          <p:cNvPr id="9" name="Rectangle 8">
            <a:extLst>
              <a:ext uri="{FF2B5EF4-FFF2-40B4-BE49-F238E27FC236}">
                <a16:creationId xmlns:a16="http://schemas.microsoft.com/office/drawing/2014/main" id="{022B7A2C-F3B3-41EE-B6CF-92C8C8AB9C20}"/>
              </a:ext>
            </a:extLst>
          </p:cNvPr>
          <p:cNvSpPr/>
          <p:nvPr/>
        </p:nvSpPr>
        <p:spPr>
          <a:xfrm>
            <a:off x="3115994" y="-151256"/>
            <a:ext cx="4572000" cy="739754"/>
          </a:xfrm>
          <a:prstGeom prst="rect">
            <a:avLst/>
          </a:prstGeom>
        </p:spPr>
        <p:txBody>
          <a:bodyPr>
            <a:spAutoFit/>
          </a:bodyPr>
          <a:lstStyle/>
          <a:p>
            <a:pPr>
              <a:lnSpc>
                <a:spcPct val="150000"/>
              </a:lnSpc>
            </a:pPr>
            <a:r>
              <a:rPr lang="fi-FI" sz="3200" b="1" dirty="0">
                <a:solidFill>
                  <a:srgbClr val="642B90"/>
                </a:solidFill>
              </a:rPr>
              <a:t>OxyGenie</a:t>
            </a:r>
          </a:p>
        </p:txBody>
      </p:sp>
    </p:spTree>
    <p:extLst>
      <p:ext uri="{BB962C8B-B14F-4D97-AF65-F5344CB8AC3E}">
        <p14:creationId xmlns:p14="http://schemas.microsoft.com/office/powerpoint/2010/main" val="238340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2C43A5-8E1F-7442-BFEC-D0C4E721384A}"/>
              </a:ext>
            </a:extLst>
          </p:cNvPr>
          <p:cNvPicPr>
            <a:picLocks noChangeAspect="1"/>
          </p:cNvPicPr>
          <p:nvPr/>
        </p:nvPicPr>
        <p:blipFill>
          <a:blip r:embed="rId2"/>
          <a:stretch>
            <a:fillRect/>
          </a:stretch>
        </p:blipFill>
        <p:spPr>
          <a:xfrm rot="553404">
            <a:off x="8174060" y="5889449"/>
            <a:ext cx="781089" cy="781089"/>
          </a:xfrm>
          <a:prstGeom prst="rect">
            <a:avLst/>
          </a:prstGeom>
        </p:spPr>
      </p:pic>
      <p:sp>
        <p:nvSpPr>
          <p:cNvPr id="43" name="TextBox 42">
            <a:extLst>
              <a:ext uri="{FF2B5EF4-FFF2-40B4-BE49-F238E27FC236}">
                <a16:creationId xmlns:a16="http://schemas.microsoft.com/office/drawing/2014/main" id="{FC4E697E-D237-D44C-BC93-2A703821855F}"/>
              </a:ext>
            </a:extLst>
          </p:cNvPr>
          <p:cNvSpPr txBox="1"/>
          <p:nvPr/>
        </p:nvSpPr>
        <p:spPr>
          <a:xfrm>
            <a:off x="869245" y="896378"/>
            <a:ext cx="7149073" cy="4832092"/>
          </a:xfrm>
          <a:prstGeom prst="rect">
            <a:avLst/>
          </a:prstGeom>
          <a:noFill/>
        </p:spPr>
        <p:txBody>
          <a:bodyPr wrap="square" rtlCol="0">
            <a:spAutoFit/>
          </a:bodyPr>
          <a:lstStyle/>
          <a:p>
            <a:endParaRPr lang="en-US" sz="2800" dirty="0">
              <a:solidFill>
                <a:srgbClr val="642B90"/>
              </a:solidFill>
              <a:latin typeface="Arial" charset="0"/>
              <a:ea typeface="Arial" charset="0"/>
              <a:cs typeface="Arial" charset="0"/>
            </a:endParaRPr>
          </a:p>
          <a:p>
            <a:pPr marL="457200" indent="-457200">
              <a:buFontTx/>
              <a:buChar char="-"/>
            </a:pPr>
            <a:r>
              <a:rPr lang="en-US" sz="2800" dirty="0">
                <a:solidFill>
                  <a:srgbClr val="642B90"/>
                </a:solidFill>
                <a:latin typeface="Arial" charset="0"/>
                <a:ea typeface="Arial" charset="0"/>
                <a:cs typeface="Arial" charset="0"/>
              </a:rPr>
              <a:t>Standard protein/DNA/RNA expression studies</a:t>
            </a:r>
          </a:p>
          <a:p>
            <a:pPr marL="457200" indent="-457200">
              <a:buFontTx/>
              <a:buChar char="-"/>
            </a:pPr>
            <a:r>
              <a:rPr lang="en-US" sz="2800" b="1" dirty="0">
                <a:solidFill>
                  <a:srgbClr val="642B90"/>
                </a:solidFill>
                <a:latin typeface="Arial" charset="0"/>
                <a:ea typeface="Arial" charset="0"/>
                <a:cs typeface="Arial" charset="0"/>
              </a:rPr>
              <a:t>Imaging, high resolution (100X)</a:t>
            </a:r>
          </a:p>
          <a:p>
            <a:pPr marL="457200" indent="-457200">
              <a:buFontTx/>
              <a:buChar char="-"/>
            </a:pPr>
            <a:r>
              <a:rPr lang="en-US" sz="2800" dirty="0">
                <a:solidFill>
                  <a:srgbClr val="642B90"/>
                </a:solidFill>
                <a:latin typeface="Arial" charset="0"/>
                <a:ea typeface="Arial" charset="0"/>
                <a:cs typeface="Arial" charset="0"/>
              </a:rPr>
              <a:t>Irradiation studies</a:t>
            </a:r>
          </a:p>
          <a:p>
            <a:pPr marL="457200" indent="-457200">
              <a:buFontTx/>
              <a:buChar char="-"/>
            </a:pPr>
            <a:r>
              <a:rPr lang="en-US" sz="2800" dirty="0">
                <a:solidFill>
                  <a:srgbClr val="642B90"/>
                </a:solidFill>
                <a:latin typeface="Arial" charset="0"/>
                <a:ea typeface="Arial" charset="0"/>
                <a:cs typeface="Arial" charset="0"/>
              </a:rPr>
              <a:t>Near patient testing (point-of-care)</a:t>
            </a:r>
          </a:p>
          <a:p>
            <a:pPr marL="457200" indent="-457200">
              <a:buFontTx/>
              <a:buChar char="-"/>
            </a:pPr>
            <a:r>
              <a:rPr lang="en-US" sz="2800" dirty="0">
                <a:solidFill>
                  <a:srgbClr val="642B90"/>
                </a:solidFill>
                <a:latin typeface="Arial" charset="0"/>
                <a:ea typeface="Arial" charset="0"/>
                <a:cs typeface="Arial" charset="0"/>
              </a:rPr>
              <a:t>Cell morphology studies</a:t>
            </a:r>
          </a:p>
          <a:p>
            <a:pPr marL="457200" indent="-457200">
              <a:buFontTx/>
              <a:buChar char="-"/>
            </a:pPr>
            <a:r>
              <a:rPr lang="en-US" sz="2800" dirty="0">
                <a:solidFill>
                  <a:srgbClr val="642B90"/>
                </a:solidFill>
                <a:latin typeface="Arial" charset="0"/>
                <a:ea typeface="Arial" charset="0"/>
                <a:cs typeface="Arial" charset="0"/>
              </a:rPr>
              <a:t>Studies with small animals (worms, </a:t>
            </a:r>
          </a:p>
          <a:p>
            <a:r>
              <a:rPr lang="en-US" sz="2800" dirty="0">
                <a:solidFill>
                  <a:srgbClr val="642B90"/>
                </a:solidFill>
                <a:latin typeface="Arial" charset="0"/>
                <a:ea typeface="Arial" charset="0"/>
                <a:cs typeface="Arial" charset="0"/>
              </a:rPr>
              <a:t>     Drosophila)</a:t>
            </a:r>
          </a:p>
          <a:p>
            <a:pPr marL="457200" indent="-457200">
              <a:buFontTx/>
              <a:buChar char="-"/>
            </a:pPr>
            <a:r>
              <a:rPr lang="en-US" sz="2800" dirty="0">
                <a:solidFill>
                  <a:srgbClr val="642B90"/>
                </a:solidFill>
                <a:latin typeface="Arial" charset="0"/>
                <a:ea typeface="Arial" charset="0"/>
                <a:cs typeface="Arial" charset="0"/>
              </a:rPr>
              <a:t>Plant studies</a:t>
            </a:r>
          </a:p>
          <a:p>
            <a:pPr marL="457200" indent="-457200">
              <a:buFontTx/>
              <a:buChar char="-"/>
            </a:pPr>
            <a:r>
              <a:rPr lang="en-US" sz="2800" dirty="0">
                <a:solidFill>
                  <a:srgbClr val="642B90"/>
                </a:solidFill>
                <a:latin typeface="Arial" charset="0"/>
                <a:ea typeface="Arial" charset="0"/>
                <a:cs typeface="Arial" charset="0"/>
              </a:rPr>
              <a:t>Microbiological studies</a:t>
            </a:r>
          </a:p>
        </p:txBody>
      </p:sp>
      <p:sp>
        <p:nvSpPr>
          <p:cNvPr id="4" name="Rectangle 3">
            <a:extLst>
              <a:ext uri="{FF2B5EF4-FFF2-40B4-BE49-F238E27FC236}">
                <a16:creationId xmlns:a16="http://schemas.microsoft.com/office/drawing/2014/main" id="{AF4F0C2F-6DF8-4E92-8C3E-203192030D0B}"/>
              </a:ext>
            </a:extLst>
          </p:cNvPr>
          <p:cNvSpPr/>
          <p:nvPr/>
        </p:nvSpPr>
        <p:spPr>
          <a:xfrm>
            <a:off x="3115994" y="-151256"/>
            <a:ext cx="4572000" cy="739754"/>
          </a:xfrm>
          <a:prstGeom prst="rect">
            <a:avLst/>
          </a:prstGeom>
        </p:spPr>
        <p:txBody>
          <a:bodyPr>
            <a:spAutoFit/>
          </a:bodyPr>
          <a:lstStyle/>
          <a:p>
            <a:pPr>
              <a:lnSpc>
                <a:spcPct val="150000"/>
              </a:lnSpc>
            </a:pPr>
            <a:r>
              <a:rPr lang="fi-FI" sz="3200" b="1" dirty="0">
                <a:solidFill>
                  <a:srgbClr val="642B90"/>
                </a:solidFill>
              </a:rPr>
              <a:t>OxyGenie</a:t>
            </a:r>
          </a:p>
        </p:txBody>
      </p:sp>
    </p:spTree>
    <p:extLst>
      <p:ext uri="{BB962C8B-B14F-4D97-AF65-F5344CB8AC3E}">
        <p14:creationId xmlns:p14="http://schemas.microsoft.com/office/powerpoint/2010/main" val="3648846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5DEDBB-5FEA-E04A-96AE-91BA2814FB7C}"/>
              </a:ext>
            </a:extLst>
          </p:cNvPr>
          <p:cNvSpPr txBox="1"/>
          <p:nvPr/>
        </p:nvSpPr>
        <p:spPr>
          <a:xfrm>
            <a:off x="1768551" y="2336393"/>
            <a:ext cx="5248656" cy="1785104"/>
          </a:xfrm>
          <a:prstGeom prst="rect">
            <a:avLst/>
          </a:prstGeom>
          <a:noFill/>
        </p:spPr>
        <p:txBody>
          <a:bodyPr wrap="square" rtlCol="0">
            <a:spAutoFit/>
          </a:bodyPr>
          <a:lstStyle/>
          <a:p>
            <a:pPr algn="ctr"/>
            <a:r>
              <a:rPr lang="en-US" sz="4800" b="1" dirty="0">
                <a:solidFill>
                  <a:srgbClr val="4D2461"/>
                </a:solidFill>
                <a:cs typeface="Arial" charset="0"/>
              </a:rPr>
              <a:t>CondoCell</a:t>
            </a:r>
          </a:p>
          <a:p>
            <a:pPr algn="ctr"/>
            <a:endParaRPr lang="en-US" sz="4400" b="1" dirty="0">
              <a:solidFill>
                <a:srgbClr val="4D2461"/>
              </a:solidFill>
              <a:latin typeface="Arial" charset="0"/>
              <a:ea typeface="Arial" charset="0"/>
              <a:cs typeface="Arial" charset="0"/>
            </a:endParaRPr>
          </a:p>
          <a:p>
            <a:pPr algn="ctr"/>
            <a:endParaRPr lang="en-US" b="1" dirty="0">
              <a:solidFill>
                <a:srgbClr val="4D2461"/>
              </a:solidFill>
              <a:latin typeface="Arial" charset="0"/>
              <a:ea typeface="Arial" charset="0"/>
              <a:cs typeface="Arial" charset="0"/>
            </a:endParaRPr>
          </a:p>
        </p:txBody>
      </p:sp>
    </p:spTree>
    <p:extLst>
      <p:ext uri="{BB962C8B-B14F-4D97-AF65-F5344CB8AC3E}">
        <p14:creationId xmlns:p14="http://schemas.microsoft.com/office/powerpoint/2010/main" val="1447614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3247" y="644054"/>
            <a:ext cx="7205472" cy="769441"/>
          </a:xfrm>
          <a:prstGeom prst="rect">
            <a:avLst/>
          </a:prstGeom>
          <a:noFill/>
        </p:spPr>
        <p:txBody>
          <a:bodyPr wrap="square" rtlCol="0">
            <a:spAutoFit/>
          </a:bodyPr>
          <a:lstStyle/>
          <a:p>
            <a:r>
              <a:rPr lang="en-GB" sz="2400" dirty="0">
                <a:solidFill>
                  <a:srgbClr val="00345A"/>
                </a:solidFill>
                <a:latin typeface="+mj-lt"/>
                <a:ea typeface="MS PGothic" pitchFamily="34" charset="-128"/>
              </a:rPr>
              <a:t>Portable, stable environments</a:t>
            </a:r>
          </a:p>
          <a:p>
            <a:r>
              <a:rPr lang="en-US" sz="2000" dirty="0">
                <a:solidFill>
                  <a:srgbClr val="216DBB"/>
                </a:solidFill>
                <a:latin typeface="+mj-lt"/>
              </a:rPr>
              <a:t>—</a:t>
            </a:r>
            <a:endParaRPr lang="en-US" sz="2000" dirty="0">
              <a:solidFill>
                <a:srgbClr val="216DBB"/>
              </a:solidFill>
              <a:latin typeface="+mj-lt"/>
              <a:ea typeface="Arial" charset="0"/>
              <a:cs typeface="Arial" charset="0"/>
            </a:endParaRPr>
          </a:p>
        </p:txBody>
      </p:sp>
      <p:sp>
        <p:nvSpPr>
          <p:cNvPr id="6" name="Rectangle 5">
            <a:extLst>
              <a:ext uri="{FF2B5EF4-FFF2-40B4-BE49-F238E27FC236}">
                <a16:creationId xmlns:a16="http://schemas.microsoft.com/office/drawing/2014/main" id="{23A13889-EC9F-6C47-B083-EF9D7F422EEF}"/>
              </a:ext>
            </a:extLst>
          </p:cNvPr>
          <p:cNvSpPr/>
          <p:nvPr/>
        </p:nvSpPr>
        <p:spPr>
          <a:xfrm>
            <a:off x="473247" y="1486494"/>
            <a:ext cx="5102363" cy="4801314"/>
          </a:xfrm>
          <a:prstGeom prst="rect">
            <a:avLst/>
          </a:prstGeom>
        </p:spPr>
        <p:txBody>
          <a:bodyPr wrap="square">
            <a:spAutoFit/>
          </a:bodyPr>
          <a:lstStyle/>
          <a:p>
            <a:pPr marL="9525" indent="-9525"/>
            <a:r>
              <a:rPr lang="en-US" dirty="0" err="1">
                <a:solidFill>
                  <a:srgbClr val="002060"/>
                </a:solidFill>
              </a:rPr>
              <a:t>CondoCell</a:t>
            </a:r>
            <a:r>
              <a:rPr lang="en-US" dirty="0">
                <a:solidFill>
                  <a:srgbClr val="002060"/>
                </a:solidFill>
              </a:rPr>
              <a:t> allows users for the first time to take their perfect continuous physiological oxygen environment out of their workstation or tri-gas incubator. </a:t>
            </a:r>
          </a:p>
          <a:p>
            <a:pPr marL="9525" indent="-9525"/>
            <a:endParaRPr lang="en-US" dirty="0">
              <a:solidFill>
                <a:srgbClr val="002060"/>
              </a:solidFill>
            </a:endParaRPr>
          </a:p>
          <a:p>
            <a:pPr marL="9525" indent="-9525"/>
            <a:r>
              <a:rPr lang="en-US" dirty="0">
                <a:solidFill>
                  <a:srgbClr val="002060"/>
                </a:solidFill>
              </a:rPr>
              <a:t> Each </a:t>
            </a:r>
            <a:r>
              <a:rPr lang="en-US" dirty="0" err="1">
                <a:solidFill>
                  <a:srgbClr val="002060"/>
                </a:solidFill>
              </a:rPr>
              <a:t>CondoCell</a:t>
            </a:r>
            <a:r>
              <a:rPr lang="en-US" dirty="0">
                <a:solidFill>
                  <a:srgbClr val="002060"/>
                </a:solidFill>
              </a:rPr>
              <a:t>:</a:t>
            </a:r>
          </a:p>
          <a:p>
            <a:pPr marL="9525" indent="-9525"/>
            <a:endParaRPr lang="en-US" dirty="0">
              <a:solidFill>
                <a:srgbClr val="002060"/>
              </a:solidFill>
            </a:endParaRPr>
          </a:p>
          <a:p>
            <a:pPr marL="285750" indent="-285750">
              <a:buFont typeface="Arial" panose="020B0604020202020204" pitchFamily="34" charset="0"/>
              <a:buChar char="•"/>
            </a:pPr>
            <a:r>
              <a:rPr lang="en-US" dirty="0">
                <a:solidFill>
                  <a:srgbClr val="002060"/>
                </a:solidFill>
              </a:rPr>
              <a:t>Retains set CO</a:t>
            </a:r>
            <a:r>
              <a:rPr lang="en-US" baseline="-25000" dirty="0">
                <a:solidFill>
                  <a:srgbClr val="002060"/>
                </a:solidFill>
              </a:rPr>
              <a:t>2</a:t>
            </a:r>
            <a:r>
              <a:rPr lang="en-US" dirty="0">
                <a:solidFill>
                  <a:srgbClr val="002060"/>
                </a:solidFill>
              </a:rPr>
              <a:t> and O</a:t>
            </a:r>
            <a:r>
              <a:rPr lang="en-US" baseline="-25000" dirty="0">
                <a:solidFill>
                  <a:srgbClr val="002060"/>
                </a:solidFill>
              </a:rPr>
              <a:t>2</a:t>
            </a:r>
            <a:r>
              <a:rPr lang="en-US" dirty="0">
                <a:solidFill>
                  <a:srgbClr val="002060"/>
                </a:solidFill>
              </a:rPr>
              <a:t> conditions determined by incubator or workstation for </a:t>
            </a:r>
            <a:r>
              <a:rPr lang="en-US" b="1" dirty="0">
                <a:solidFill>
                  <a:srgbClr val="002060"/>
                </a:solidFill>
              </a:rPr>
              <a:t>30 mins</a:t>
            </a:r>
          </a:p>
          <a:p>
            <a:pPr marL="285750" indent="-285750">
              <a:buFont typeface="Arial" panose="020B0604020202020204" pitchFamily="34" charset="0"/>
              <a:buChar char="•"/>
            </a:pPr>
            <a:r>
              <a:rPr lang="en-US" dirty="0">
                <a:solidFill>
                  <a:srgbClr val="002060"/>
                </a:solidFill>
              </a:rPr>
              <a:t>Retains ambient heat within 2˚C of desired temp for up to </a:t>
            </a:r>
            <a:r>
              <a:rPr lang="en-US" b="1" dirty="0">
                <a:solidFill>
                  <a:srgbClr val="002060"/>
                </a:solidFill>
              </a:rPr>
              <a:t>20 minutes </a:t>
            </a:r>
            <a:r>
              <a:rPr lang="en-US" dirty="0">
                <a:solidFill>
                  <a:srgbClr val="002060"/>
                </a:solidFill>
              </a:rPr>
              <a:t>without an external heating source.</a:t>
            </a:r>
          </a:p>
          <a:p>
            <a:pPr marL="285750" indent="-285750">
              <a:buFont typeface="Arial" panose="020B0604020202020204" pitchFamily="34" charset="0"/>
              <a:buChar char="•"/>
            </a:pPr>
            <a:r>
              <a:rPr lang="en-US" dirty="0">
                <a:solidFill>
                  <a:srgbClr val="002060"/>
                </a:solidFill>
              </a:rPr>
              <a:t>Retains humidity at set point for over an hour.</a:t>
            </a:r>
          </a:p>
          <a:p>
            <a:pPr marL="285750" indent="-285750">
              <a:buFont typeface="Arial" panose="020B0604020202020204" pitchFamily="34" charset="0"/>
              <a:buChar char="•"/>
            </a:pPr>
            <a:r>
              <a:rPr lang="en-US" dirty="0">
                <a:solidFill>
                  <a:srgbClr val="002060"/>
                </a:solidFill>
              </a:rPr>
              <a:t>Glass top and bottom for up to 20X imaging without leaving its physiological ideal environment</a:t>
            </a:r>
          </a:p>
        </p:txBody>
      </p:sp>
      <p:pic>
        <p:nvPicPr>
          <p:cNvPr id="11" name="Picture 10">
            <a:extLst>
              <a:ext uri="{FF2B5EF4-FFF2-40B4-BE49-F238E27FC236}">
                <a16:creationId xmlns:a16="http://schemas.microsoft.com/office/drawing/2014/main" id="{AC480C9C-D4C9-8349-B3AE-10B36054A4C8}"/>
              </a:ext>
            </a:extLst>
          </p:cNvPr>
          <p:cNvPicPr>
            <a:picLocks noChangeAspect="1"/>
          </p:cNvPicPr>
          <p:nvPr/>
        </p:nvPicPr>
        <p:blipFill rotWithShape="1">
          <a:blip r:embed="rId2"/>
          <a:srcRect l="11594" r="19039"/>
          <a:stretch/>
        </p:blipFill>
        <p:spPr>
          <a:xfrm>
            <a:off x="4898277" y="1877839"/>
            <a:ext cx="4488621" cy="3634800"/>
          </a:xfrm>
          <a:prstGeom prst="rect">
            <a:avLst/>
          </a:prstGeom>
        </p:spPr>
      </p:pic>
    </p:spTree>
    <p:extLst>
      <p:ext uri="{BB962C8B-B14F-4D97-AF65-F5344CB8AC3E}">
        <p14:creationId xmlns:p14="http://schemas.microsoft.com/office/powerpoint/2010/main" val="22876556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48582"/>
            <a:ext cx="7205472" cy="769441"/>
          </a:xfrm>
          <a:prstGeom prst="rect">
            <a:avLst/>
          </a:prstGeom>
          <a:noFill/>
        </p:spPr>
        <p:txBody>
          <a:bodyPr wrap="square" rtlCol="0">
            <a:spAutoFit/>
          </a:bodyPr>
          <a:lstStyle/>
          <a:p>
            <a:r>
              <a:rPr lang="en-GB" sz="2400" dirty="0" err="1">
                <a:solidFill>
                  <a:srgbClr val="002060"/>
                </a:solidFill>
                <a:latin typeface="+mj-lt"/>
                <a:ea typeface="MS PGothic" pitchFamily="34" charset="-128"/>
              </a:rPr>
              <a:t>CondoCell</a:t>
            </a:r>
            <a:r>
              <a:rPr lang="en-GB" sz="2400" dirty="0">
                <a:solidFill>
                  <a:srgbClr val="002060"/>
                </a:solidFill>
                <a:latin typeface="+mj-lt"/>
                <a:ea typeface="MS PGothic" pitchFamily="34" charset="-128"/>
              </a:rPr>
              <a:t> – Portable, stable </a:t>
            </a:r>
            <a:r>
              <a:rPr lang="en-GB" sz="2400" dirty="0" err="1">
                <a:solidFill>
                  <a:srgbClr val="002060"/>
                </a:solidFill>
                <a:latin typeface="+mj-lt"/>
                <a:ea typeface="MS PGothic" pitchFamily="34" charset="-128"/>
              </a:rPr>
              <a:t>snvironments</a:t>
            </a:r>
            <a:endParaRPr lang="en-GB" sz="2400" dirty="0">
              <a:solidFill>
                <a:srgbClr val="002060"/>
              </a:solidFill>
              <a:latin typeface="+mj-lt"/>
              <a:ea typeface="MS PGothic" pitchFamily="34" charset="-128"/>
            </a:endParaRPr>
          </a:p>
          <a:p>
            <a:r>
              <a:rPr lang="en-US" sz="2000" dirty="0">
                <a:solidFill>
                  <a:srgbClr val="216DBB"/>
                </a:solidFill>
                <a:latin typeface="+mj-lt"/>
              </a:rPr>
              <a:t>—</a:t>
            </a:r>
            <a:endParaRPr lang="en-US" sz="2000" dirty="0">
              <a:solidFill>
                <a:srgbClr val="216DBB"/>
              </a:solidFill>
              <a:latin typeface="+mj-lt"/>
              <a:ea typeface="Arial" charset="0"/>
              <a:cs typeface="Arial" charset="0"/>
            </a:endParaRPr>
          </a:p>
        </p:txBody>
      </p:sp>
      <p:sp>
        <p:nvSpPr>
          <p:cNvPr id="6" name="Rectangle 5">
            <a:extLst>
              <a:ext uri="{FF2B5EF4-FFF2-40B4-BE49-F238E27FC236}">
                <a16:creationId xmlns:a16="http://schemas.microsoft.com/office/drawing/2014/main" id="{23A13889-EC9F-6C47-B083-EF9D7F422EEF}"/>
              </a:ext>
            </a:extLst>
          </p:cNvPr>
          <p:cNvSpPr/>
          <p:nvPr/>
        </p:nvSpPr>
        <p:spPr>
          <a:xfrm>
            <a:off x="457200" y="2230613"/>
            <a:ext cx="3357563" cy="307777"/>
          </a:xfrm>
          <a:prstGeom prst="rect">
            <a:avLst/>
          </a:prstGeom>
        </p:spPr>
        <p:txBody>
          <a:bodyPr wrap="square">
            <a:spAutoFit/>
          </a:bodyPr>
          <a:lstStyle/>
          <a:p>
            <a:pPr marL="9525" indent="-9525"/>
            <a:endParaRPr lang="en-US" sz="1400" dirty="0"/>
          </a:p>
        </p:txBody>
      </p:sp>
      <p:pic>
        <p:nvPicPr>
          <p:cNvPr id="5" name="Picture 4">
            <a:extLst>
              <a:ext uri="{FF2B5EF4-FFF2-40B4-BE49-F238E27FC236}">
                <a16:creationId xmlns:a16="http://schemas.microsoft.com/office/drawing/2014/main" id="{2D9EFBB4-47A7-BC41-B236-55F57D4C8D44}"/>
              </a:ext>
            </a:extLst>
          </p:cNvPr>
          <p:cNvPicPr>
            <a:picLocks noChangeAspect="1"/>
          </p:cNvPicPr>
          <p:nvPr/>
        </p:nvPicPr>
        <p:blipFill rotWithShape="1">
          <a:blip r:embed="rId2"/>
          <a:srcRect l="48982" r="12289"/>
          <a:stretch/>
        </p:blipFill>
        <p:spPr>
          <a:xfrm>
            <a:off x="6554402" y="2757487"/>
            <a:ext cx="1663591" cy="2863207"/>
          </a:xfrm>
          <a:prstGeom prst="rect">
            <a:avLst/>
          </a:prstGeom>
        </p:spPr>
      </p:pic>
      <p:pic>
        <p:nvPicPr>
          <p:cNvPr id="7" name="Picture 6">
            <a:extLst>
              <a:ext uri="{FF2B5EF4-FFF2-40B4-BE49-F238E27FC236}">
                <a16:creationId xmlns:a16="http://schemas.microsoft.com/office/drawing/2014/main" id="{441E2C34-2EDF-0641-A7AC-1E578A4CE044}"/>
              </a:ext>
            </a:extLst>
          </p:cNvPr>
          <p:cNvPicPr>
            <a:picLocks noChangeAspect="1"/>
          </p:cNvPicPr>
          <p:nvPr/>
        </p:nvPicPr>
        <p:blipFill rotWithShape="1">
          <a:blip r:embed="rId3"/>
          <a:srcRect l="3861"/>
          <a:stretch/>
        </p:blipFill>
        <p:spPr>
          <a:xfrm>
            <a:off x="4445432" y="2757487"/>
            <a:ext cx="1834804" cy="2863207"/>
          </a:xfrm>
          <a:prstGeom prst="rect">
            <a:avLst/>
          </a:prstGeom>
        </p:spPr>
      </p:pic>
      <p:sp>
        <p:nvSpPr>
          <p:cNvPr id="8" name="Rectangle 7">
            <a:extLst>
              <a:ext uri="{FF2B5EF4-FFF2-40B4-BE49-F238E27FC236}">
                <a16:creationId xmlns:a16="http://schemas.microsoft.com/office/drawing/2014/main" id="{6B888942-5282-C349-952A-F0B4E6669BE9}"/>
              </a:ext>
            </a:extLst>
          </p:cNvPr>
          <p:cNvSpPr/>
          <p:nvPr/>
        </p:nvSpPr>
        <p:spPr>
          <a:xfrm>
            <a:off x="457200" y="1674697"/>
            <a:ext cx="4477407" cy="2862322"/>
          </a:xfrm>
          <a:prstGeom prst="rect">
            <a:avLst/>
          </a:prstGeom>
        </p:spPr>
        <p:txBody>
          <a:bodyPr wrap="square">
            <a:spAutoFit/>
          </a:bodyPr>
          <a:lstStyle/>
          <a:p>
            <a:pPr marL="9525" indent="-9525"/>
            <a:r>
              <a:rPr lang="en-US" dirty="0">
                <a:solidFill>
                  <a:srgbClr val="002060"/>
                </a:solidFill>
              </a:rPr>
              <a:t>Dimensions:</a:t>
            </a:r>
          </a:p>
          <a:p>
            <a:pPr marL="285750" indent="-285750">
              <a:buFont typeface="Arial" panose="020B0604020202020204" pitchFamily="34" charset="0"/>
              <a:buChar char="•"/>
            </a:pPr>
            <a:r>
              <a:rPr lang="en-US" dirty="0">
                <a:solidFill>
                  <a:srgbClr val="002060"/>
                </a:solidFill>
              </a:rPr>
              <a:t>65 x 150 x 278 mm</a:t>
            </a:r>
          </a:p>
          <a:p>
            <a:pPr marL="9525" indent="-9525"/>
            <a:r>
              <a:rPr lang="en-US" dirty="0">
                <a:solidFill>
                  <a:srgbClr val="002060"/>
                </a:solidFill>
              </a:rPr>
              <a:t>	</a:t>
            </a:r>
          </a:p>
          <a:p>
            <a:pPr marL="9525" indent="-9525"/>
            <a:r>
              <a:rPr lang="en-US" dirty="0">
                <a:solidFill>
                  <a:srgbClr val="002060"/>
                </a:solidFill>
              </a:rPr>
              <a:t>Each </a:t>
            </a:r>
            <a:r>
              <a:rPr lang="en-US" dirty="0" err="1">
                <a:solidFill>
                  <a:srgbClr val="002060"/>
                </a:solidFill>
              </a:rPr>
              <a:t>CondoCell</a:t>
            </a:r>
            <a:r>
              <a:rPr lang="en-US" dirty="0">
                <a:solidFill>
                  <a:srgbClr val="002060"/>
                </a:solidFill>
              </a:rPr>
              <a:t> can hold up to:</a:t>
            </a:r>
          </a:p>
          <a:p>
            <a:pPr marL="285750" indent="-285750">
              <a:buFont typeface="Arial" panose="020B0604020202020204" pitchFamily="34" charset="0"/>
              <a:buChar char="•"/>
            </a:pPr>
            <a:r>
              <a:rPr lang="en-US" dirty="0">
                <a:solidFill>
                  <a:srgbClr val="002060"/>
                </a:solidFill>
              </a:rPr>
              <a:t>1x T75 flask</a:t>
            </a:r>
          </a:p>
          <a:p>
            <a:pPr marL="285750" indent="-285750">
              <a:buFont typeface="Arial" panose="020B0604020202020204" pitchFamily="34" charset="0"/>
              <a:buChar char="•"/>
            </a:pPr>
            <a:r>
              <a:rPr lang="en-US" dirty="0">
                <a:solidFill>
                  <a:srgbClr val="002060"/>
                </a:solidFill>
              </a:rPr>
              <a:t>6x T25 flasks</a:t>
            </a:r>
          </a:p>
          <a:p>
            <a:pPr marL="285750" indent="-285750">
              <a:buFont typeface="Arial" panose="020B0604020202020204" pitchFamily="34" charset="0"/>
              <a:buChar char="•"/>
            </a:pPr>
            <a:r>
              <a:rPr lang="en-US" dirty="0">
                <a:solidFill>
                  <a:srgbClr val="002060"/>
                </a:solidFill>
              </a:rPr>
              <a:t>3x </a:t>
            </a:r>
            <a:r>
              <a:rPr lang="en-US" dirty="0" err="1">
                <a:solidFill>
                  <a:srgbClr val="002060"/>
                </a:solidFill>
              </a:rPr>
              <a:t>Multiwell</a:t>
            </a:r>
            <a:r>
              <a:rPr lang="en-US" dirty="0">
                <a:solidFill>
                  <a:srgbClr val="002060"/>
                </a:solidFill>
              </a:rPr>
              <a:t> culture dishes</a:t>
            </a:r>
          </a:p>
          <a:p>
            <a:pPr marL="285750" indent="-285750">
              <a:buFont typeface="Arial" panose="020B0604020202020204" pitchFamily="34" charset="0"/>
              <a:buChar char="•"/>
            </a:pPr>
            <a:r>
              <a:rPr lang="en-US" dirty="0">
                <a:solidFill>
                  <a:srgbClr val="002060"/>
                </a:solidFill>
              </a:rPr>
              <a:t>3x 10 cm dishes</a:t>
            </a:r>
          </a:p>
          <a:p>
            <a:pPr marL="9525" indent="-9525"/>
            <a:endParaRPr lang="en-US" dirty="0">
              <a:solidFill>
                <a:srgbClr val="053157"/>
              </a:solidFill>
            </a:endParaRPr>
          </a:p>
          <a:p>
            <a:pPr marL="9525" indent="-9525"/>
            <a:endParaRPr lang="en-US" dirty="0">
              <a:solidFill>
                <a:srgbClr val="053157"/>
              </a:solidFill>
            </a:endParaRPr>
          </a:p>
        </p:txBody>
      </p:sp>
    </p:spTree>
    <p:extLst>
      <p:ext uri="{BB962C8B-B14F-4D97-AF65-F5344CB8AC3E}">
        <p14:creationId xmlns:p14="http://schemas.microsoft.com/office/powerpoint/2010/main" val="4119107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6B8204-1D03-44D7-AFB8-7E6655A40185}"/>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solidFill>
                <a:schemeClr val="accent1">
                  <a:lumMod val="50000"/>
                </a:schemeClr>
              </a:solidFill>
            </a:endParaRPr>
          </a:p>
        </p:txBody>
      </p:sp>
      <p:pic>
        <p:nvPicPr>
          <p:cNvPr id="7" name="Picture 2" descr="Image result for baker ruskinn logo">
            <a:extLst>
              <a:ext uri="{FF2B5EF4-FFF2-40B4-BE49-F238E27FC236}">
                <a16:creationId xmlns:a16="http://schemas.microsoft.com/office/drawing/2014/main" id="{7545525D-7B85-4FBF-8BB7-48C782063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830" y="6000875"/>
            <a:ext cx="2317115" cy="5086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DD5418-F9E5-410F-ACA8-FBDA0C2903ED}"/>
              </a:ext>
            </a:extLst>
          </p:cNvPr>
          <p:cNvPicPr>
            <a:picLocks noChangeAspect="1"/>
          </p:cNvPicPr>
          <p:nvPr/>
        </p:nvPicPr>
        <p:blipFill>
          <a:blip r:embed="rId4"/>
          <a:stretch>
            <a:fillRect/>
          </a:stretch>
        </p:blipFill>
        <p:spPr>
          <a:xfrm>
            <a:off x="1579494" y="1359472"/>
            <a:ext cx="6219893" cy="4139056"/>
          </a:xfrm>
          <a:prstGeom prst="rect">
            <a:avLst/>
          </a:prstGeom>
        </p:spPr>
      </p:pic>
      <p:sp>
        <p:nvSpPr>
          <p:cNvPr id="5" name="Title 1">
            <a:extLst>
              <a:ext uri="{FF2B5EF4-FFF2-40B4-BE49-F238E27FC236}">
                <a16:creationId xmlns:a16="http://schemas.microsoft.com/office/drawing/2014/main" id="{AA5BAC61-F3F5-432A-8379-F5D7A5D5A90F}"/>
              </a:ext>
            </a:extLst>
          </p:cNvPr>
          <p:cNvSpPr txBox="1">
            <a:spLocks/>
          </p:cNvSpPr>
          <p:nvPr/>
        </p:nvSpPr>
        <p:spPr>
          <a:xfrm>
            <a:off x="174170" y="60422"/>
            <a:ext cx="8316687" cy="624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solidFill>
                  <a:schemeClr val="accent1">
                    <a:lumMod val="50000"/>
                  </a:schemeClr>
                </a:solidFill>
              </a:rPr>
              <a:t>Finnish pine forest</a:t>
            </a:r>
          </a:p>
        </p:txBody>
      </p:sp>
    </p:spTree>
    <p:extLst>
      <p:ext uri="{BB962C8B-B14F-4D97-AF65-F5344CB8AC3E}">
        <p14:creationId xmlns:p14="http://schemas.microsoft.com/office/powerpoint/2010/main" val="441181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199" y="2105585"/>
            <a:ext cx="3425871" cy="1138773"/>
          </a:xfrm>
          <a:prstGeom prst="rect">
            <a:avLst/>
          </a:prstGeom>
          <a:noFill/>
        </p:spPr>
        <p:txBody>
          <a:bodyPr wrap="square" rtlCol="0">
            <a:spAutoFit/>
          </a:bodyPr>
          <a:lstStyle/>
          <a:p>
            <a:r>
              <a:rPr lang="en-US" dirty="0">
                <a:solidFill>
                  <a:srgbClr val="002060"/>
                </a:solidFill>
                <a:latin typeface="Arial" charset="0"/>
                <a:ea typeface="Arial" charset="0"/>
                <a:cs typeface="Arial" charset="0"/>
              </a:rPr>
              <a:t>Workstation at 1% O</a:t>
            </a:r>
            <a:r>
              <a:rPr lang="en-US" baseline="-25000" dirty="0">
                <a:solidFill>
                  <a:srgbClr val="002060"/>
                </a:solidFill>
                <a:latin typeface="Arial" charset="0"/>
                <a:ea typeface="Arial" charset="0"/>
                <a:cs typeface="Arial" charset="0"/>
              </a:rPr>
              <a:t>2</a:t>
            </a:r>
            <a:r>
              <a:rPr lang="en-US" dirty="0">
                <a:solidFill>
                  <a:srgbClr val="002060"/>
                </a:solidFill>
                <a:latin typeface="Arial" charset="0"/>
                <a:ea typeface="Arial" charset="0"/>
                <a:cs typeface="Arial" charset="0"/>
              </a:rPr>
              <a:t>, 5% CO</a:t>
            </a:r>
            <a:r>
              <a:rPr lang="en-US" baseline="-25000" dirty="0">
                <a:solidFill>
                  <a:srgbClr val="002060"/>
                </a:solidFill>
                <a:latin typeface="Arial" charset="0"/>
                <a:ea typeface="Arial" charset="0"/>
                <a:cs typeface="Arial" charset="0"/>
              </a:rPr>
              <a:t>2</a:t>
            </a:r>
            <a:r>
              <a:rPr lang="en-US" dirty="0">
                <a:solidFill>
                  <a:srgbClr val="002060"/>
                </a:solidFill>
                <a:latin typeface="Arial" charset="0"/>
                <a:ea typeface="Arial" charset="0"/>
                <a:cs typeface="Arial" charset="0"/>
              </a:rPr>
              <a:t>, 37˚C, 80% RH? So is </a:t>
            </a:r>
            <a:r>
              <a:rPr lang="en-US" dirty="0" err="1">
                <a:solidFill>
                  <a:srgbClr val="002060"/>
                </a:solidFill>
                <a:latin typeface="Arial" charset="0"/>
                <a:ea typeface="Arial" charset="0"/>
                <a:cs typeface="Arial" charset="0"/>
              </a:rPr>
              <a:t>CondoCell</a:t>
            </a:r>
            <a:r>
              <a:rPr lang="en-US" dirty="0">
                <a:solidFill>
                  <a:srgbClr val="002060"/>
                </a:solidFill>
                <a:latin typeface="Arial" charset="0"/>
                <a:ea typeface="Arial" charset="0"/>
                <a:cs typeface="Arial" charset="0"/>
              </a:rPr>
              <a:t>!</a:t>
            </a:r>
          </a:p>
          <a:p>
            <a:endParaRPr lang="en-US" sz="1400" dirty="0">
              <a:solidFill>
                <a:srgbClr val="053157"/>
              </a:solidFill>
              <a:ea typeface="Arial" charset="0"/>
              <a:cs typeface="Arial" charset="0"/>
            </a:endParaRPr>
          </a:p>
        </p:txBody>
      </p:sp>
      <p:sp>
        <p:nvSpPr>
          <p:cNvPr id="5" name="TextBox 4"/>
          <p:cNvSpPr txBox="1"/>
          <p:nvPr/>
        </p:nvSpPr>
        <p:spPr>
          <a:xfrm>
            <a:off x="457199" y="905256"/>
            <a:ext cx="8143875" cy="1200329"/>
          </a:xfrm>
          <a:prstGeom prst="rect">
            <a:avLst/>
          </a:prstGeom>
          <a:noFill/>
        </p:spPr>
        <p:txBody>
          <a:bodyPr wrap="square" rtlCol="0">
            <a:spAutoFit/>
          </a:bodyPr>
          <a:lstStyle/>
          <a:p>
            <a:r>
              <a:rPr lang="en-US" sz="2400" dirty="0" err="1">
                <a:solidFill>
                  <a:srgbClr val="002060"/>
                </a:solidFill>
                <a:latin typeface="Arial" charset="0"/>
                <a:ea typeface="Arial" charset="0"/>
                <a:cs typeface="Arial" charset="0"/>
              </a:rPr>
              <a:t>CondoCell</a:t>
            </a:r>
            <a:r>
              <a:rPr lang="en-US" sz="2400" dirty="0">
                <a:solidFill>
                  <a:srgbClr val="002060"/>
                </a:solidFill>
                <a:latin typeface="Arial" charset="0"/>
                <a:ea typeface="Arial" charset="0"/>
                <a:cs typeface="Arial" charset="0"/>
              </a:rPr>
              <a:t> breathes the environment it is </a:t>
            </a:r>
          </a:p>
          <a:p>
            <a:r>
              <a:rPr lang="en-US" sz="2400" dirty="0">
                <a:solidFill>
                  <a:srgbClr val="002060"/>
                </a:solidFill>
                <a:latin typeface="Arial" charset="0"/>
                <a:ea typeface="Arial" charset="0"/>
                <a:cs typeface="Arial" charset="0"/>
              </a:rPr>
              <a:t>placed into</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sp>
        <p:nvSpPr>
          <p:cNvPr id="6" name="TextBox 5"/>
          <p:cNvSpPr txBox="1"/>
          <p:nvPr/>
        </p:nvSpPr>
        <p:spPr>
          <a:xfrm>
            <a:off x="4846321" y="2243580"/>
            <a:ext cx="3840480" cy="646331"/>
          </a:xfrm>
          <a:prstGeom prst="rect">
            <a:avLst/>
          </a:prstGeom>
          <a:noFill/>
        </p:spPr>
        <p:txBody>
          <a:bodyPr wrap="square" rtlCol="0">
            <a:spAutoFit/>
          </a:bodyPr>
          <a:lstStyle/>
          <a:p>
            <a:r>
              <a:rPr lang="en-US" dirty="0" err="1">
                <a:solidFill>
                  <a:srgbClr val="002060"/>
                </a:solidFill>
                <a:latin typeface="Arial" charset="0"/>
                <a:ea typeface="Arial" charset="0"/>
                <a:cs typeface="Arial" charset="0"/>
              </a:rPr>
              <a:t>TriGas</a:t>
            </a:r>
            <a:r>
              <a:rPr lang="en-US" dirty="0">
                <a:solidFill>
                  <a:srgbClr val="002060"/>
                </a:solidFill>
                <a:latin typeface="Arial" charset="0"/>
                <a:ea typeface="Arial" charset="0"/>
                <a:cs typeface="Arial" charset="0"/>
              </a:rPr>
              <a:t> Incubator at 5% O</a:t>
            </a:r>
            <a:r>
              <a:rPr lang="en-US" baseline="-25000" dirty="0">
                <a:solidFill>
                  <a:srgbClr val="002060"/>
                </a:solidFill>
                <a:latin typeface="Arial" charset="0"/>
                <a:ea typeface="Arial" charset="0"/>
                <a:cs typeface="Arial" charset="0"/>
              </a:rPr>
              <a:t>2</a:t>
            </a:r>
            <a:r>
              <a:rPr lang="en-US" dirty="0">
                <a:solidFill>
                  <a:srgbClr val="002060"/>
                </a:solidFill>
                <a:latin typeface="Arial" charset="0"/>
                <a:ea typeface="Arial" charset="0"/>
                <a:cs typeface="Arial" charset="0"/>
              </a:rPr>
              <a:t>, 5% CO</a:t>
            </a:r>
            <a:r>
              <a:rPr lang="en-US" baseline="-25000" dirty="0">
                <a:solidFill>
                  <a:srgbClr val="002060"/>
                </a:solidFill>
                <a:latin typeface="Arial" charset="0"/>
                <a:ea typeface="Arial" charset="0"/>
                <a:cs typeface="Arial" charset="0"/>
              </a:rPr>
              <a:t>2</a:t>
            </a:r>
            <a:r>
              <a:rPr lang="en-US" dirty="0">
                <a:solidFill>
                  <a:srgbClr val="002060"/>
                </a:solidFill>
                <a:latin typeface="Arial" charset="0"/>
                <a:ea typeface="Arial" charset="0"/>
                <a:cs typeface="Arial" charset="0"/>
              </a:rPr>
              <a:t>, 37˚C?  Condo too!</a:t>
            </a:r>
          </a:p>
        </p:txBody>
      </p:sp>
      <p:pic>
        <p:nvPicPr>
          <p:cNvPr id="8" name="Picture 7">
            <a:extLst>
              <a:ext uri="{FF2B5EF4-FFF2-40B4-BE49-F238E27FC236}">
                <a16:creationId xmlns:a16="http://schemas.microsoft.com/office/drawing/2014/main" id="{80A12054-C91D-7E4A-83CA-EA72D82C740A}"/>
              </a:ext>
            </a:extLst>
          </p:cNvPr>
          <p:cNvPicPr>
            <a:picLocks noChangeAspect="1"/>
          </p:cNvPicPr>
          <p:nvPr/>
        </p:nvPicPr>
        <p:blipFill>
          <a:blip r:embed="rId2"/>
          <a:stretch>
            <a:fillRect/>
          </a:stretch>
        </p:blipFill>
        <p:spPr>
          <a:xfrm>
            <a:off x="599403" y="3244358"/>
            <a:ext cx="3396364" cy="2263889"/>
          </a:xfrm>
          <a:prstGeom prst="rect">
            <a:avLst/>
          </a:prstGeom>
        </p:spPr>
      </p:pic>
      <p:pic>
        <p:nvPicPr>
          <p:cNvPr id="10" name="Picture 9">
            <a:extLst>
              <a:ext uri="{FF2B5EF4-FFF2-40B4-BE49-F238E27FC236}">
                <a16:creationId xmlns:a16="http://schemas.microsoft.com/office/drawing/2014/main" id="{22897115-B9BD-A04C-A7A4-3DC0520C2316}"/>
              </a:ext>
            </a:extLst>
          </p:cNvPr>
          <p:cNvPicPr>
            <a:picLocks noChangeAspect="1"/>
          </p:cNvPicPr>
          <p:nvPr/>
        </p:nvPicPr>
        <p:blipFill>
          <a:blip r:embed="rId3"/>
          <a:stretch>
            <a:fillRect/>
          </a:stretch>
        </p:blipFill>
        <p:spPr>
          <a:xfrm>
            <a:off x="4846321" y="3222428"/>
            <a:ext cx="3400408" cy="2266584"/>
          </a:xfrm>
          <a:prstGeom prst="rect">
            <a:avLst/>
          </a:prstGeom>
        </p:spPr>
      </p:pic>
    </p:spTree>
    <p:extLst>
      <p:ext uri="{BB962C8B-B14F-4D97-AF65-F5344CB8AC3E}">
        <p14:creationId xmlns:p14="http://schemas.microsoft.com/office/powerpoint/2010/main" val="259931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736253"/>
            <a:ext cx="3728073" cy="646331"/>
          </a:xfrm>
          <a:prstGeom prst="rect">
            <a:avLst/>
          </a:prstGeom>
          <a:noFill/>
        </p:spPr>
        <p:txBody>
          <a:bodyPr wrap="square" rtlCol="0">
            <a:spAutoFit/>
          </a:bodyPr>
          <a:lstStyle/>
          <a:p>
            <a:r>
              <a:rPr lang="en-US" dirty="0">
                <a:solidFill>
                  <a:srgbClr val="002060"/>
                </a:solidFill>
                <a:latin typeface="Arial" charset="0"/>
                <a:ea typeface="Arial" charset="0"/>
                <a:cs typeface="Arial" charset="0"/>
              </a:rPr>
              <a:t>Stackable for easy storage and portability</a:t>
            </a:r>
            <a:endParaRPr lang="en-US" dirty="0">
              <a:solidFill>
                <a:srgbClr val="002060"/>
              </a:solidFill>
              <a:ea typeface="Arial" charset="0"/>
              <a:cs typeface="Arial" charset="0"/>
            </a:endParaRPr>
          </a:p>
        </p:txBody>
      </p:sp>
      <p:sp>
        <p:nvSpPr>
          <p:cNvPr id="5" name="TextBox 4"/>
          <p:cNvSpPr txBox="1"/>
          <p:nvPr/>
        </p:nvSpPr>
        <p:spPr>
          <a:xfrm>
            <a:off x="457200" y="713345"/>
            <a:ext cx="7205472" cy="830997"/>
          </a:xfrm>
          <a:prstGeom prst="rect">
            <a:avLst/>
          </a:prstGeom>
          <a:noFill/>
        </p:spPr>
        <p:txBody>
          <a:bodyPr wrap="square" rtlCol="0">
            <a:spAutoFit/>
          </a:bodyPr>
          <a:lstStyle/>
          <a:p>
            <a:r>
              <a:rPr lang="en-US" sz="2400" dirty="0" err="1">
                <a:solidFill>
                  <a:srgbClr val="002060"/>
                </a:solidFill>
                <a:latin typeface="Arial" charset="0"/>
                <a:ea typeface="Arial" charset="0"/>
                <a:cs typeface="Arial" charset="0"/>
              </a:rPr>
              <a:t>CondoCell</a:t>
            </a:r>
            <a:r>
              <a:rPr lang="en-US" sz="2400" dirty="0">
                <a:solidFill>
                  <a:srgbClr val="002060"/>
                </a:solidFill>
                <a:latin typeface="Arial" charset="0"/>
                <a:ea typeface="Arial" charset="0"/>
                <a:cs typeface="Arial" charset="0"/>
              </a:rPr>
              <a:t> - Portable Stable Environments</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pic>
        <p:nvPicPr>
          <p:cNvPr id="7" name="Picture 6" descr="A car covered in snow&#10;&#10;Description generated with high confidence">
            <a:extLst>
              <a:ext uri="{FF2B5EF4-FFF2-40B4-BE49-F238E27FC236}">
                <a16:creationId xmlns:a16="http://schemas.microsoft.com/office/drawing/2014/main" id="{780A0354-E3EC-F247-ABAB-D31F70B28FA5}"/>
              </a:ext>
            </a:extLst>
          </p:cNvPr>
          <p:cNvPicPr>
            <a:picLocks noChangeAspect="1"/>
          </p:cNvPicPr>
          <p:nvPr/>
        </p:nvPicPr>
        <p:blipFill>
          <a:blip r:embed="rId2"/>
          <a:stretch>
            <a:fillRect/>
          </a:stretch>
        </p:blipFill>
        <p:spPr>
          <a:xfrm>
            <a:off x="1353377" y="1952742"/>
            <a:ext cx="5930259" cy="4748840"/>
          </a:xfrm>
          <a:prstGeom prst="rect">
            <a:avLst/>
          </a:prstGeom>
        </p:spPr>
      </p:pic>
    </p:spTree>
    <p:extLst>
      <p:ext uri="{BB962C8B-B14F-4D97-AF65-F5344CB8AC3E}">
        <p14:creationId xmlns:p14="http://schemas.microsoft.com/office/powerpoint/2010/main" val="12164068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736253"/>
            <a:ext cx="3425871" cy="1200329"/>
          </a:xfrm>
          <a:prstGeom prst="rect">
            <a:avLst/>
          </a:prstGeom>
          <a:noFill/>
        </p:spPr>
        <p:txBody>
          <a:bodyPr wrap="square" rtlCol="0">
            <a:spAutoFit/>
          </a:bodyPr>
          <a:lstStyle/>
          <a:p>
            <a:r>
              <a:rPr lang="en-US" dirty="0">
                <a:solidFill>
                  <a:srgbClr val="002060"/>
                </a:solidFill>
                <a:latin typeface="Arial" charset="0"/>
                <a:ea typeface="Arial" charset="0"/>
                <a:cs typeface="Arial" charset="0"/>
              </a:rPr>
              <a:t>A separate Air Circulation Unit will push the incubator environment into up to 6 Condos</a:t>
            </a:r>
            <a:endParaRPr lang="en-US" dirty="0">
              <a:solidFill>
                <a:srgbClr val="002060"/>
              </a:solidFill>
              <a:ea typeface="Arial" charset="0"/>
              <a:cs typeface="Arial" charset="0"/>
            </a:endParaRPr>
          </a:p>
        </p:txBody>
      </p:sp>
      <p:sp>
        <p:nvSpPr>
          <p:cNvPr id="5" name="TextBox 4"/>
          <p:cNvSpPr txBox="1"/>
          <p:nvPr/>
        </p:nvSpPr>
        <p:spPr>
          <a:xfrm>
            <a:off x="457200" y="905256"/>
            <a:ext cx="7205472" cy="830997"/>
          </a:xfrm>
          <a:prstGeom prst="rect">
            <a:avLst/>
          </a:prstGeom>
          <a:noFill/>
        </p:spPr>
        <p:txBody>
          <a:bodyPr wrap="square" rtlCol="0">
            <a:spAutoFit/>
          </a:bodyPr>
          <a:lstStyle/>
          <a:p>
            <a:r>
              <a:rPr lang="en-US" sz="2400" dirty="0">
                <a:solidFill>
                  <a:srgbClr val="002060"/>
                </a:solidFill>
                <a:latin typeface="Arial" charset="0"/>
                <a:ea typeface="Arial" charset="0"/>
                <a:cs typeface="Arial" charset="0"/>
              </a:rPr>
              <a:t>How does the </a:t>
            </a:r>
            <a:r>
              <a:rPr lang="en-US" sz="2400" dirty="0" err="1">
                <a:solidFill>
                  <a:srgbClr val="002060"/>
                </a:solidFill>
                <a:latin typeface="Arial" charset="0"/>
                <a:ea typeface="Arial" charset="0"/>
                <a:cs typeface="Arial" charset="0"/>
              </a:rPr>
              <a:t>CondoCell</a:t>
            </a:r>
            <a:r>
              <a:rPr lang="en-US" sz="2400" dirty="0">
                <a:solidFill>
                  <a:srgbClr val="002060"/>
                </a:solidFill>
                <a:latin typeface="Arial" charset="0"/>
                <a:ea typeface="Arial" charset="0"/>
                <a:cs typeface="Arial" charset="0"/>
              </a:rPr>
              <a:t> breathe?</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5A91C95D-F6E5-3245-B52D-F25EFEFBB8FD}"/>
              </a:ext>
            </a:extLst>
          </p:cNvPr>
          <p:cNvPicPr>
            <a:picLocks noChangeAspect="1"/>
          </p:cNvPicPr>
          <p:nvPr/>
        </p:nvPicPr>
        <p:blipFill>
          <a:blip r:embed="rId2"/>
          <a:stretch>
            <a:fillRect/>
          </a:stretch>
        </p:blipFill>
        <p:spPr>
          <a:xfrm>
            <a:off x="3992604" y="3106262"/>
            <a:ext cx="4042124" cy="2694328"/>
          </a:xfrm>
          <a:prstGeom prst="rect">
            <a:avLst/>
          </a:prstGeom>
        </p:spPr>
      </p:pic>
      <p:pic>
        <p:nvPicPr>
          <p:cNvPr id="9" name="Picture 8">
            <a:extLst>
              <a:ext uri="{FF2B5EF4-FFF2-40B4-BE49-F238E27FC236}">
                <a16:creationId xmlns:a16="http://schemas.microsoft.com/office/drawing/2014/main" id="{15C6F6B0-EBCD-A746-9A1F-C07F13835E38}"/>
              </a:ext>
            </a:extLst>
          </p:cNvPr>
          <p:cNvPicPr>
            <a:picLocks noChangeAspect="1"/>
          </p:cNvPicPr>
          <p:nvPr/>
        </p:nvPicPr>
        <p:blipFill>
          <a:blip r:embed="rId3"/>
          <a:stretch>
            <a:fillRect/>
          </a:stretch>
        </p:blipFill>
        <p:spPr>
          <a:xfrm>
            <a:off x="1198724" y="3102964"/>
            <a:ext cx="2028906" cy="3043835"/>
          </a:xfrm>
          <a:prstGeom prst="rect">
            <a:avLst/>
          </a:prstGeom>
        </p:spPr>
      </p:pic>
    </p:spTree>
    <p:extLst>
      <p:ext uri="{BB962C8B-B14F-4D97-AF65-F5344CB8AC3E}">
        <p14:creationId xmlns:p14="http://schemas.microsoft.com/office/powerpoint/2010/main" val="18451567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905256"/>
            <a:ext cx="7205472" cy="830997"/>
          </a:xfrm>
          <a:prstGeom prst="rect">
            <a:avLst/>
          </a:prstGeom>
          <a:noFill/>
        </p:spPr>
        <p:txBody>
          <a:bodyPr wrap="square" rtlCol="0">
            <a:spAutoFit/>
          </a:bodyPr>
          <a:lstStyle/>
          <a:p>
            <a:r>
              <a:rPr lang="en-US" sz="2400" dirty="0">
                <a:solidFill>
                  <a:srgbClr val="002060"/>
                </a:solidFill>
                <a:latin typeface="+mj-lt"/>
                <a:ea typeface="MS PGothic" pitchFamily="34" charset="-128"/>
              </a:rPr>
              <a:t>How does the </a:t>
            </a:r>
            <a:r>
              <a:rPr lang="en-US" sz="2400" dirty="0" err="1">
                <a:solidFill>
                  <a:srgbClr val="002060"/>
                </a:solidFill>
                <a:latin typeface="+mj-lt"/>
                <a:ea typeface="MS PGothic" pitchFamily="34" charset="-128"/>
              </a:rPr>
              <a:t>CondoCell</a:t>
            </a:r>
            <a:r>
              <a:rPr lang="en-US" sz="2400" dirty="0">
                <a:solidFill>
                  <a:srgbClr val="002060"/>
                </a:solidFill>
                <a:latin typeface="+mj-lt"/>
                <a:ea typeface="MS PGothic" pitchFamily="34" charset="-128"/>
              </a:rPr>
              <a:t> breathe?</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DE7C9690-9BCA-B54A-8616-240FA44C099A}"/>
              </a:ext>
            </a:extLst>
          </p:cNvPr>
          <p:cNvPicPr>
            <a:picLocks noChangeAspect="1"/>
          </p:cNvPicPr>
          <p:nvPr/>
        </p:nvPicPr>
        <p:blipFill>
          <a:blip r:embed="rId2"/>
          <a:stretch>
            <a:fillRect/>
          </a:stretch>
        </p:blipFill>
        <p:spPr>
          <a:xfrm>
            <a:off x="1674250" y="2155053"/>
            <a:ext cx="5654311" cy="3768951"/>
          </a:xfrm>
          <a:prstGeom prst="rect">
            <a:avLst/>
          </a:prstGeom>
        </p:spPr>
      </p:pic>
    </p:spTree>
    <p:extLst>
      <p:ext uri="{BB962C8B-B14F-4D97-AF65-F5344CB8AC3E}">
        <p14:creationId xmlns:p14="http://schemas.microsoft.com/office/powerpoint/2010/main" val="11711577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48582"/>
            <a:ext cx="7205472" cy="769441"/>
          </a:xfrm>
          <a:prstGeom prst="rect">
            <a:avLst/>
          </a:prstGeom>
          <a:noFill/>
        </p:spPr>
        <p:txBody>
          <a:bodyPr wrap="square" rtlCol="0">
            <a:spAutoFit/>
          </a:bodyPr>
          <a:lstStyle/>
          <a:p>
            <a:r>
              <a:rPr lang="en-GB" sz="2400" dirty="0">
                <a:solidFill>
                  <a:srgbClr val="002060"/>
                </a:solidFill>
                <a:latin typeface="+mj-lt"/>
                <a:ea typeface="MS PGothic" pitchFamily="34" charset="-128"/>
              </a:rPr>
              <a:t>CondoCell Benefits– “3 P’s”</a:t>
            </a:r>
          </a:p>
          <a:p>
            <a:r>
              <a:rPr lang="en-US" sz="2000" dirty="0">
                <a:solidFill>
                  <a:srgbClr val="216DBB"/>
                </a:solidFill>
                <a:latin typeface="+mj-lt"/>
              </a:rPr>
              <a:t>—</a:t>
            </a:r>
            <a:endParaRPr lang="en-US" sz="2000" dirty="0">
              <a:solidFill>
                <a:srgbClr val="216DBB"/>
              </a:solidFill>
              <a:latin typeface="+mj-lt"/>
              <a:ea typeface="Arial" charset="0"/>
              <a:cs typeface="Arial" charset="0"/>
            </a:endParaRPr>
          </a:p>
        </p:txBody>
      </p:sp>
      <p:sp>
        <p:nvSpPr>
          <p:cNvPr id="6" name="Rectangle 5">
            <a:extLst>
              <a:ext uri="{FF2B5EF4-FFF2-40B4-BE49-F238E27FC236}">
                <a16:creationId xmlns:a16="http://schemas.microsoft.com/office/drawing/2014/main" id="{23A13889-EC9F-6C47-B083-EF9D7F422EEF}"/>
              </a:ext>
            </a:extLst>
          </p:cNvPr>
          <p:cNvSpPr/>
          <p:nvPr/>
        </p:nvSpPr>
        <p:spPr>
          <a:xfrm>
            <a:off x="457200" y="2230613"/>
            <a:ext cx="3357563" cy="307777"/>
          </a:xfrm>
          <a:prstGeom prst="rect">
            <a:avLst/>
          </a:prstGeom>
        </p:spPr>
        <p:txBody>
          <a:bodyPr wrap="square">
            <a:spAutoFit/>
          </a:bodyPr>
          <a:lstStyle/>
          <a:p>
            <a:pPr marL="9525" indent="-9525"/>
            <a:endParaRPr lang="en-US" sz="1400" dirty="0"/>
          </a:p>
        </p:txBody>
      </p:sp>
      <p:sp>
        <p:nvSpPr>
          <p:cNvPr id="8" name="Rectangle 7">
            <a:extLst>
              <a:ext uri="{FF2B5EF4-FFF2-40B4-BE49-F238E27FC236}">
                <a16:creationId xmlns:a16="http://schemas.microsoft.com/office/drawing/2014/main" id="{6B888942-5282-C349-952A-F0B4E6669BE9}"/>
              </a:ext>
            </a:extLst>
          </p:cNvPr>
          <p:cNvSpPr/>
          <p:nvPr/>
        </p:nvSpPr>
        <p:spPr>
          <a:xfrm>
            <a:off x="325485" y="1912834"/>
            <a:ext cx="7760793" cy="3970318"/>
          </a:xfrm>
          <a:prstGeom prst="rect">
            <a:avLst/>
          </a:prstGeom>
        </p:spPr>
        <p:txBody>
          <a:bodyPr wrap="square">
            <a:spAutoFit/>
          </a:bodyPr>
          <a:lstStyle/>
          <a:p>
            <a:r>
              <a:rPr lang="en-GB" b="1" dirty="0"/>
              <a:t>Physiological </a:t>
            </a:r>
            <a:endParaRPr lang="en-GB" dirty="0"/>
          </a:p>
          <a:p>
            <a:r>
              <a:rPr lang="en-GB" dirty="0"/>
              <a:t>CondoCell maintains key environmental conditions your cells require for survival when threatened by ambient conditions from outside of the culture environment (e.g. incubator door openings) </a:t>
            </a:r>
          </a:p>
          <a:p>
            <a:endParaRPr lang="en-GB" dirty="0"/>
          </a:p>
          <a:p>
            <a:r>
              <a:rPr lang="en-GB" b="1" dirty="0"/>
              <a:t>Protection </a:t>
            </a:r>
            <a:endParaRPr lang="en-GB" dirty="0"/>
          </a:p>
          <a:p>
            <a:r>
              <a:rPr lang="en-GB" dirty="0"/>
              <a:t>Mitigate the risk of cross contamination between cultures and from room air particulates </a:t>
            </a:r>
          </a:p>
          <a:p>
            <a:endParaRPr lang="en-GB" dirty="0"/>
          </a:p>
          <a:p>
            <a:r>
              <a:rPr lang="en-GB" b="1" dirty="0"/>
              <a:t>Portable </a:t>
            </a:r>
            <a:endParaRPr lang="en-GB" dirty="0"/>
          </a:p>
          <a:p>
            <a:r>
              <a:rPr lang="en-GB" dirty="0"/>
              <a:t>Allows for limited transport to/from an incubator/workstation while maintaining the culture environment </a:t>
            </a:r>
          </a:p>
          <a:p>
            <a:pPr marL="9525" indent="-9525"/>
            <a:endParaRPr lang="en-US" dirty="0">
              <a:solidFill>
                <a:srgbClr val="053157"/>
              </a:solidFill>
            </a:endParaRPr>
          </a:p>
          <a:p>
            <a:pPr marL="9525" indent="-9525"/>
            <a:endParaRPr lang="en-US" dirty="0">
              <a:solidFill>
                <a:srgbClr val="053157"/>
              </a:solidFill>
            </a:endParaRPr>
          </a:p>
        </p:txBody>
      </p:sp>
    </p:spTree>
    <p:extLst>
      <p:ext uri="{BB962C8B-B14F-4D97-AF65-F5344CB8AC3E}">
        <p14:creationId xmlns:p14="http://schemas.microsoft.com/office/powerpoint/2010/main" val="33478970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5DEDBB-5FEA-E04A-96AE-91BA2814FB7C}"/>
              </a:ext>
            </a:extLst>
          </p:cNvPr>
          <p:cNvSpPr txBox="1"/>
          <p:nvPr/>
        </p:nvSpPr>
        <p:spPr>
          <a:xfrm>
            <a:off x="1947672" y="1279120"/>
            <a:ext cx="5248656" cy="2154436"/>
          </a:xfrm>
          <a:prstGeom prst="rect">
            <a:avLst/>
          </a:prstGeom>
          <a:noFill/>
        </p:spPr>
        <p:txBody>
          <a:bodyPr wrap="square" rtlCol="0">
            <a:spAutoFit/>
          </a:bodyPr>
          <a:lstStyle/>
          <a:p>
            <a:pPr algn="ctr"/>
            <a:endParaRPr lang="en-US" sz="4400" b="1" dirty="0">
              <a:solidFill>
                <a:srgbClr val="4D2461"/>
              </a:solidFill>
              <a:latin typeface="Arial" charset="0"/>
              <a:ea typeface="Arial" charset="0"/>
              <a:cs typeface="Arial" charset="0"/>
            </a:endParaRPr>
          </a:p>
          <a:p>
            <a:pPr algn="ctr"/>
            <a:endParaRPr lang="en-US" b="1" dirty="0">
              <a:solidFill>
                <a:srgbClr val="4D2461"/>
              </a:solidFill>
              <a:latin typeface="Arial" charset="0"/>
              <a:ea typeface="Arial" charset="0"/>
              <a:cs typeface="Arial" charset="0"/>
            </a:endParaRPr>
          </a:p>
          <a:p>
            <a:pPr algn="ctr"/>
            <a:r>
              <a:rPr lang="en-US" sz="4800" b="1" dirty="0">
                <a:solidFill>
                  <a:srgbClr val="4D2461"/>
                </a:solidFill>
                <a:cs typeface="Arial" charset="0"/>
              </a:rPr>
              <a:t>PhO</a:t>
            </a:r>
            <a:r>
              <a:rPr lang="en-US" sz="4800" b="1" baseline="-25000" dirty="0">
                <a:solidFill>
                  <a:srgbClr val="4D2461"/>
                </a:solidFill>
                <a:cs typeface="Arial" charset="0"/>
              </a:rPr>
              <a:t>2</a:t>
            </a:r>
            <a:r>
              <a:rPr lang="en-US" sz="4800" b="1" dirty="0">
                <a:solidFill>
                  <a:srgbClr val="4D2461"/>
                </a:solidFill>
                <a:cs typeface="Arial" charset="0"/>
              </a:rPr>
              <a:t>x Box </a:t>
            </a:r>
          </a:p>
          <a:p>
            <a:pPr algn="ctr"/>
            <a:endParaRPr lang="en-US" sz="2400" dirty="0">
              <a:solidFill>
                <a:srgbClr val="002060"/>
              </a:solidFill>
              <a:latin typeface="Arial" charset="0"/>
              <a:ea typeface="Arial" charset="0"/>
              <a:cs typeface="Arial" charset="0"/>
            </a:endParaRPr>
          </a:p>
        </p:txBody>
      </p:sp>
    </p:spTree>
    <p:extLst>
      <p:ext uri="{BB962C8B-B14F-4D97-AF65-F5344CB8AC3E}">
        <p14:creationId xmlns:p14="http://schemas.microsoft.com/office/powerpoint/2010/main" val="1989098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736253"/>
            <a:ext cx="3425871" cy="3693319"/>
          </a:xfrm>
          <a:prstGeom prst="rect">
            <a:avLst/>
          </a:prstGeom>
          <a:noFill/>
        </p:spPr>
        <p:txBody>
          <a:bodyPr wrap="square" rtlCol="0">
            <a:spAutoFit/>
          </a:bodyPr>
          <a:lstStyle/>
          <a:p>
            <a:pPr marL="342900" indent="-342900">
              <a:buFont typeface="+mj-lt"/>
              <a:buAutoNum type="arabicPeriod"/>
            </a:pPr>
            <a:r>
              <a:rPr lang="en-US" dirty="0">
                <a:solidFill>
                  <a:srgbClr val="002060"/>
                </a:solidFill>
                <a:latin typeface="Arial" charset="0"/>
                <a:ea typeface="Arial" charset="0"/>
                <a:cs typeface="Arial" charset="0"/>
              </a:rPr>
              <a:t>It offers a defined hypoxic or </a:t>
            </a:r>
            <a:r>
              <a:rPr lang="en-US" dirty="0" err="1">
                <a:solidFill>
                  <a:srgbClr val="002060"/>
                </a:solidFill>
                <a:latin typeface="Arial" charset="0"/>
                <a:ea typeface="Arial" charset="0"/>
                <a:cs typeface="Arial" charset="0"/>
              </a:rPr>
              <a:t>physoxic</a:t>
            </a:r>
            <a:r>
              <a:rPr lang="en-US" dirty="0">
                <a:solidFill>
                  <a:srgbClr val="002060"/>
                </a:solidFill>
                <a:latin typeface="Arial" charset="0"/>
                <a:ea typeface="Arial" charset="0"/>
                <a:cs typeface="Arial" charset="0"/>
              </a:rPr>
              <a:t> cell culture environment (but it is </a:t>
            </a:r>
            <a:r>
              <a:rPr lang="en-US" b="1" dirty="0">
                <a:solidFill>
                  <a:srgbClr val="002060"/>
                </a:solidFill>
                <a:latin typeface="Arial" charset="0"/>
                <a:ea typeface="Arial" charset="0"/>
                <a:cs typeface="Arial" charset="0"/>
              </a:rPr>
              <a:t>not</a:t>
            </a:r>
            <a:r>
              <a:rPr lang="en-US" dirty="0">
                <a:solidFill>
                  <a:srgbClr val="002060"/>
                </a:solidFill>
                <a:latin typeface="Arial" charset="0"/>
                <a:ea typeface="Arial" charset="0"/>
                <a:cs typeface="Arial" charset="0"/>
              </a:rPr>
              <a:t> incubated)</a:t>
            </a:r>
          </a:p>
          <a:p>
            <a:pPr marL="342900" indent="-342900">
              <a:buFont typeface="+mj-lt"/>
              <a:buAutoNum type="arabicPeriod"/>
            </a:pPr>
            <a:endParaRPr lang="en-US" dirty="0">
              <a:solidFill>
                <a:srgbClr val="002060"/>
              </a:solidFill>
              <a:latin typeface="Arial" charset="0"/>
              <a:ea typeface="Arial" charset="0"/>
              <a:cs typeface="Arial" charset="0"/>
            </a:endParaRPr>
          </a:p>
          <a:p>
            <a:pPr marL="342900" indent="-342900">
              <a:buFont typeface="+mj-lt"/>
              <a:buAutoNum type="arabicPeriod"/>
            </a:pPr>
            <a:r>
              <a:rPr lang="en-US" dirty="0">
                <a:solidFill>
                  <a:srgbClr val="002060"/>
                </a:solidFill>
                <a:latin typeface="Arial" charset="0"/>
                <a:ea typeface="Arial" charset="0"/>
                <a:cs typeface="Arial" charset="0"/>
              </a:rPr>
              <a:t>It is ideal for… </a:t>
            </a:r>
          </a:p>
          <a:p>
            <a:pPr marL="742950" lvl="1" indent="-285750">
              <a:buFont typeface="Arial" panose="020B0604020202020204" pitchFamily="34" charset="0"/>
              <a:buChar char="•"/>
            </a:pPr>
            <a:r>
              <a:rPr lang="en-US" dirty="0">
                <a:solidFill>
                  <a:srgbClr val="002060"/>
                </a:solidFill>
                <a:latin typeface="Arial" charset="0"/>
                <a:ea typeface="Arial" charset="0"/>
                <a:cs typeface="Arial" charset="0"/>
              </a:rPr>
              <a:t>Short term in vitro Cell Culture experiments </a:t>
            </a:r>
          </a:p>
          <a:p>
            <a:pPr marL="742950" lvl="1" indent="-285750">
              <a:buFont typeface="Arial" panose="020B0604020202020204" pitchFamily="34" charset="0"/>
              <a:buChar char="•"/>
            </a:pPr>
            <a:r>
              <a:rPr lang="en-US" dirty="0">
                <a:solidFill>
                  <a:srgbClr val="002060"/>
                </a:solidFill>
                <a:latin typeface="Arial" charset="0"/>
                <a:ea typeface="Arial" charset="0"/>
                <a:cs typeface="Arial" charset="0"/>
              </a:rPr>
              <a:t>Where no media changes are needed during the experiment</a:t>
            </a:r>
          </a:p>
          <a:p>
            <a:pPr marL="742950" lvl="1" indent="-285750">
              <a:buFont typeface="Arial" panose="020B0604020202020204" pitchFamily="34" charset="0"/>
              <a:buChar char="•"/>
            </a:pPr>
            <a:r>
              <a:rPr lang="en-US" dirty="0">
                <a:solidFill>
                  <a:srgbClr val="002060"/>
                </a:solidFill>
                <a:latin typeface="Arial" charset="0"/>
                <a:ea typeface="Arial" charset="0"/>
                <a:cs typeface="Arial" charset="0"/>
              </a:rPr>
              <a:t>Where Plates/small Flasks are used.</a:t>
            </a:r>
          </a:p>
        </p:txBody>
      </p:sp>
      <p:sp>
        <p:nvSpPr>
          <p:cNvPr id="5" name="TextBox 4"/>
          <p:cNvSpPr txBox="1"/>
          <p:nvPr/>
        </p:nvSpPr>
        <p:spPr>
          <a:xfrm>
            <a:off x="457200" y="905256"/>
            <a:ext cx="7205472" cy="830997"/>
          </a:xfrm>
          <a:prstGeom prst="rect">
            <a:avLst/>
          </a:prstGeom>
          <a:noFill/>
        </p:spPr>
        <p:txBody>
          <a:bodyPr wrap="square" rtlCol="0">
            <a:spAutoFit/>
          </a:bodyPr>
          <a:lstStyle/>
          <a:p>
            <a:r>
              <a:rPr lang="en-US" sz="2400" dirty="0">
                <a:solidFill>
                  <a:srgbClr val="002060"/>
                </a:solidFill>
                <a:latin typeface="Arial" charset="0"/>
                <a:ea typeface="Arial" charset="0"/>
                <a:cs typeface="Arial" charset="0"/>
              </a:rPr>
              <a:t>What does the PhO</a:t>
            </a:r>
            <a:r>
              <a:rPr lang="en-US" sz="2400" baseline="-25000" dirty="0">
                <a:solidFill>
                  <a:srgbClr val="002060"/>
                </a:solidFill>
                <a:latin typeface="Arial" charset="0"/>
                <a:ea typeface="Arial" charset="0"/>
                <a:cs typeface="Arial" charset="0"/>
              </a:rPr>
              <a:t>2</a:t>
            </a:r>
            <a:r>
              <a:rPr lang="en-US" sz="2400" dirty="0">
                <a:solidFill>
                  <a:srgbClr val="002060"/>
                </a:solidFill>
                <a:latin typeface="Arial" charset="0"/>
                <a:ea typeface="Arial" charset="0"/>
                <a:cs typeface="Arial" charset="0"/>
              </a:rPr>
              <a:t>x Box do?</a:t>
            </a:r>
            <a:endParaRPr lang="en-US" sz="2400" dirty="0">
              <a:solidFill>
                <a:srgbClr val="002060"/>
              </a:solidFill>
              <a:latin typeface="Arial" charset="0"/>
              <a:cs typeface="Arial" charset="0"/>
            </a:endParaRP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pic>
        <p:nvPicPr>
          <p:cNvPr id="6" name="图片 1">
            <a:extLst>
              <a:ext uri="{FF2B5EF4-FFF2-40B4-BE49-F238E27FC236}">
                <a16:creationId xmlns:a16="http://schemas.microsoft.com/office/drawing/2014/main" id="{74883C56-5815-7A48-AAA1-400E41620C3F}"/>
              </a:ext>
            </a:extLst>
          </p:cNvPr>
          <p:cNvPicPr/>
          <p:nvPr/>
        </p:nvPicPr>
        <p:blipFill rotWithShape="1">
          <a:blip r:embed="rId2">
            <a:extLst>
              <a:ext uri="{28A0092B-C50C-407E-A947-70E740481C1C}">
                <a14:useLocalDpi xmlns:a14="http://schemas.microsoft.com/office/drawing/2010/main" val="0"/>
              </a:ext>
            </a:extLst>
          </a:blip>
          <a:srcRect t="23943"/>
          <a:stretch/>
        </p:blipFill>
        <p:spPr>
          <a:xfrm>
            <a:off x="4210757" y="1945104"/>
            <a:ext cx="3451916" cy="3360673"/>
          </a:xfrm>
          <a:prstGeom prst="rect">
            <a:avLst/>
          </a:prstGeom>
          <a:noFill/>
          <a:ln w="9525">
            <a:noFill/>
          </a:ln>
        </p:spPr>
      </p:pic>
    </p:spTree>
    <p:extLst>
      <p:ext uri="{BB962C8B-B14F-4D97-AF65-F5344CB8AC3E}">
        <p14:creationId xmlns:p14="http://schemas.microsoft.com/office/powerpoint/2010/main" val="40867686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905256"/>
            <a:ext cx="7205472" cy="830997"/>
          </a:xfrm>
          <a:prstGeom prst="rect">
            <a:avLst/>
          </a:prstGeom>
          <a:noFill/>
        </p:spPr>
        <p:txBody>
          <a:bodyPr wrap="square" rtlCol="0">
            <a:spAutoFit/>
          </a:bodyPr>
          <a:lstStyle/>
          <a:p>
            <a:r>
              <a:rPr lang="en-US" sz="2400" dirty="0">
                <a:solidFill>
                  <a:srgbClr val="002060"/>
                </a:solidFill>
                <a:latin typeface="Arial" charset="0"/>
                <a:ea typeface="Arial" charset="0"/>
                <a:cs typeface="Arial" charset="0"/>
              </a:rPr>
              <a:t>PhO</a:t>
            </a:r>
            <a:r>
              <a:rPr lang="en-US" sz="2400" baseline="-25000" dirty="0">
                <a:solidFill>
                  <a:srgbClr val="002060"/>
                </a:solidFill>
                <a:latin typeface="Arial" charset="0"/>
                <a:ea typeface="Arial" charset="0"/>
                <a:cs typeface="Arial" charset="0"/>
              </a:rPr>
              <a:t>2</a:t>
            </a:r>
            <a:r>
              <a:rPr lang="en-US" sz="2400" dirty="0">
                <a:solidFill>
                  <a:srgbClr val="002060"/>
                </a:solidFill>
                <a:latin typeface="Arial" charset="0"/>
                <a:ea typeface="Arial" charset="0"/>
                <a:cs typeface="Arial" charset="0"/>
              </a:rPr>
              <a:t>x Box</a:t>
            </a:r>
            <a:endParaRPr lang="en-US" sz="2400" dirty="0">
              <a:solidFill>
                <a:srgbClr val="002060"/>
              </a:solidFill>
            </a:endParaRP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sp>
        <p:nvSpPr>
          <p:cNvPr id="4" name="Rectangle 3">
            <a:extLst>
              <a:ext uri="{FF2B5EF4-FFF2-40B4-BE49-F238E27FC236}">
                <a16:creationId xmlns:a16="http://schemas.microsoft.com/office/drawing/2014/main" id="{CAE0C0B2-8C46-8240-967B-C8540C66FE86}"/>
              </a:ext>
            </a:extLst>
          </p:cNvPr>
          <p:cNvSpPr/>
          <p:nvPr/>
        </p:nvSpPr>
        <p:spPr>
          <a:xfrm>
            <a:off x="457200" y="1749896"/>
            <a:ext cx="3584222" cy="2308324"/>
          </a:xfrm>
          <a:prstGeom prst="rect">
            <a:avLst/>
          </a:prstGeom>
        </p:spPr>
        <p:txBody>
          <a:bodyPr wrap="square">
            <a:spAutoFit/>
          </a:bodyPr>
          <a:lstStyle/>
          <a:p>
            <a:r>
              <a:rPr lang="en-GB" dirty="0">
                <a:solidFill>
                  <a:srgbClr val="002060"/>
                </a:solidFill>
              </a:rPr>
              <a:t>The </a:t>
            </a:r>
            <a:r>
              <a:rPr lang="en-GB" dirty="0">
                <a:solidFill>
                  <a:srgbClr val="002060"/>
                </a:solidFill>
                <a:ea typeface="MS PGothic" pitchFamily="34" charset="-128"/>
              </a:rPr>
              <a:t>PhO</a:t>
            </a:r>
            <a:r>
              <a:rPr lang="en-GB" baseline="-25000" dirty="0">
                <a:solidFill>
                  <a:srgbClr val="002060"/>
                </a:solidFill>
                <a:ea typeface="MS PGothic" pitchFamily="34" charset="-128"/>
              </a:rPr>
              <a:t>2</a:t>
            </a:r>
            <a:r>
              <a:rPr lang="en-GB" dirty="0">
                <a:solidFill>
                  <a:srgbClr val="002060"/>
                </a:solidFill>
                <a:ea typeface="MS PGothic" pitchFamily="34" charset="-128"/>
              </a:rPr>
              <a:t>x Box </a:t>
            </a:r>
            <a:r>
              <a:rPr lang="en-GB" dirty="0">
                <a:solidFill>
                  <a:srgbClr val="002060"/>
                </a:solidFill>
              </a:rPr>
              <a:t>comprises an Intelligent Gas Mixer (offering control of O</a:t>
            </a:r>
            <a:r>
              <a:rPr lang="en-GB" baseline="-25000" dirty="0">
                <a:solidFill>
                  <a:srgbClr val="002060"/>
                </a:solidFill>
              </a:rPr>
              <a:t>2</a:t>
            </a:r>
            <a:r>
              <a:rPr lang="en-GB" dirty="0">
                <a:solidFill>
                  <a:srgbClr val="002060"/>
                </a:solidFill>
              </a:rPr>
              <a:t>/CO</a:t>
            </a:r>
            <a:r>
              <a:rPr lang="en-GB" baseline="-25000" dirty="0">
                <a:solidFill>
                  <a:srgbClr val="002060"/>
                </a:solidFill>
              </a:rPr>
              <a:t>2</a:t>
            </a:r>
            <a:r>
              <a:rPr lang="en-GB" dirty="0">
                <a:solidFill>
                  <a:srgbClr val="002060"/>
                </a:solidFill>
              </a:rPr>
              <a:t>) connected to a Cell Culture Chamber  </a:t>
            </a:r>
            <a:br>
              <a:rPr lang="en-GB" dirty="0">
                <a:solidFill>
                  <a:srgbClr val="002060"/>
                </a:solidFill>
              </a:rPr>
            </a:br>
            <a:endParaRPr lang="en-GB" dirty="0">
              <a:solidFill>
                <a:srgbClr val="002060"/>
              </a:solidFill>
            </a:endParaRPr>
          </a:p>
          <a:p>
            <a:r>
              <a:rPr lang="en-GB" dirty="0">
                <a:solidFill>
                  <a:srgbClr val="002060"/>
                </a:solidFill>
              </a:rPr>
              <a:t>The Cell Culture Chamber comes as small or large size</a:t>
            </a:r>
          </a:p>
          <a:p>
            <a:endParaRPr lang="en-US" dirty="0">
              <a:latin typeface="Arial" charset="0"/>
              <a:ea typeface="Arial" charset="0"/>
              <a:cs typeface="Arial" charset="0"/>
            </a:endParaRPr>
          </a:p>
        </p:txBody>
      </p:sp>
      <p:pic>
        <p:nvPicPr>
          <p:cNvPr id="6" name="图片 1">
            <a:extLst>
              <a:ext uri="{FF2B5EF4-FFF2-40B4-BE49-F238E27FC236}">
                <a16:creationId xmlns:a16="http://schemas.microsoft.com/office/drawing/2014/main" id="{5510934F-7C0C-9A4E-A4D2-C0E26CC322B2}"/>
              </a:ext>
            </a:extLst>
          </p:cNvPr>
          <p:cNvPicPr/>
          <p:nvPr/>
        </p:nvPicPr>
        <p:blipFill rotWithShape="1">
          <a:blip r:embed="rId2">
            <a:extLst>
              <a:ext uri="{28A0092B-C50C-407E-A947-70E740481C1C}">
                <a14:useLocalDpi xmlns:a14="http://schemas.microsoft.com/office/drawing/2010/main" val="0"/>
              </a:ext>
            </a:extLst>
          </a:blip>
          <a:srcRect t="23943"/>
          <a:stretch/>
        </p:blipFill>
        <p:spPr>
          <a:xfrm>
            <a:off x="4948258" y="2115159"/>
            <a:ext cx="2997993" cy="2967790"/>
          </a:xfrm>
          <a:prstGeom prst="rect">
            <a:avLst/>
          </a:prstGeom>
          <a:noFill/>
          <a:ln w="9525">
            <a:noFill/>
          </a:ln>
        </p:spPr>
      </p:pic>
      <p:cxnSp>
        <p:nvCxnSpPr>
          <p:cNvPr id="5" name="Straight Arrow Connector 4">
            <a:extLst>
              <a:ext uri="{FF2B5EF4-FFF2-40B4-BE49-F238E27FC236}">
                <a16:creationId xmlns:a16="http://schemas.microsoft.com/office/drawing/2014/main" id="{E6D12CF9-E08E-E24D-B13C-370ABD38AE65}"/>
              </a:ext>
            </a:extLst>
          </p:cNvPr>
          <p:cNvCxnSpPr/>
          <p:nvPr/>
        </p:nvCxnSpPr>
        <p:spPr>
          <a:xfrm>
            <a:off x="2596444" y="2212622"/>
            <a:ext cx="2833512" cy="17384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2863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0446" y="1731916"/>
            <a:ext cx="3425871" cy="1477328"/>
          </a:xfrm>
          <a:prstGeom prst="rect">
            <a:avLst/>
          </a:prstGeom>
          <a:noFill/>
        </p:spPr>
        <p:txBody>
          <a:bodyPr wrap="square" rtlCol="0">
            <a:spAutoFit/>
          </a:bodyPr>
          <a:lstStyle/>
          <a:p>
            <a:r>
              <a:rPr lang="en-US" dirty="0">
                <a:solidFill>
                  <a:srgbClr val="002060"/>
                </a:solidFill>
                <a:ea typeface="Arial" charset="0"/>
                <a:cs typeface="Arial" charset="0"/>
              </a:rPr>
              <a:t>Small</a:t>
            </a:r>
          </a:p>
          <a:p>
            <a:endParaRPr lang="en-US" dirty="0">
              <a:solidFill>
                <a:srgbClr val="002060"/>
              </a:solidFill>
              <a:ea typeface="Arial" charset="0"/>
              <a:cs typeface="Arial" charset="0"/>
            </a:endParaRPr>
          </a:p>
          <a:p>
            <a:r>
              <a:rPr lang="en-US" dirty="0">
                <a:solidFill>
                  <a:srgbClr val="002060"/>
                </a:solidFill>
                <a:ea typeface="Arial" charset="0"/>
                <a:cs typeface="Arial" charset="0"/>
              </a:rPr>
              <a:t>16L</a:t>
            </a:r>
          </a:p>
          <a:p>
            <a:endParaRPr lang="en-US" dirty="0">
              <a:solidFill>
                <a:srgbClr val="002060"/>
              </a:solidFill>
              <a:ea typeface="Arial" charset="0"/>
              <a:cs typeface="Arial" charset="0"/>
            </a:endParaRPr>
          </a:p>
          <a:p>
            <a:r>
              <a:rPr lang="en-US" dirty="0">
                <a:solidFill>
                  <a:srgbClr val="002060"/>
                </a:solidFill>
                <a:ea typeface="Arial" charset="0"/>
                <a:cs typeface="Arial" charset="0"/>
              </a:rPr>
              <a:t>24 x 96 well plates </a:t>
            </a:r>
            <a:endParaRPr lang="en-US" sz="1400" dirty="0">
              <a:solidFill>
                <a:srgbClr val="002060"/>
              </a:solidFill>
              <a:ea typeface="Arial" charset="0"/>
              <a:cs typeface="Arial" charset="0"/>
            </a:endParaRPr>
          </a:p>
        </p:txBody>
      </p:sp>
      <p:sp>
        <p:nvSpPr>
          <p:cNvPr id="5" name="TextBox 4"/>
          <p:cNvSpPr txBox="1"/>
          <p:nvPr/>
        </p:nvSpPr>
        <p:spPr>
          <a:xfrm>
            <a:off x="457200" y="905256"/>
            <a:ext cx="7205472" cy="830997"/>
          </a:xfrm>
          <a:prstGeom prst="rect">
            <a:avLst/>
          </a:prstGeom>
          <a:noFill/>
        </p:spPr>
        <p:txBody>
          <a:bodyPr wrap="square" rtlCol="0">
            <a:spAutoFit/>
          </a:bodyPr>
          <a:lstStyle/>
          <a:p>
            <a:r>
              <a:rPr lang="en-US" sz="2400" dirty="0">
                <a:solidFill>
                  <a:srgbClr val="002060"/>
                </a:solidFill>
                <a:latin typeface="Arial" charset="0"/>
                <a:ea typeface="Arial" charset="0"/>
                <a:cs typeface="Arial" charset="0"/>
              </a:rPr>
              <a:t>PhO</a:t>
            </a:r>
            <a:r>
              <a:rPr lang="en-US" sz="2400" baseline="-25000" dirty="0">
                <a:solidFill>
                  <a:srgbClr val="002060"/>
                </a:solidFill>
                <a:latin typeface="Arial" charset="0"/>
                <a:ea typeface="Arial" charset="0"/>
                <a:cs typeface="Arial" charset="0"/>
              </a:rPr>
              <a:t>2</a:t>
            </a:r>
            <a:r>
              <a:rPr lang="en-US" sz="2400" dirty="0">
                <a:solidFill>
                  <a:srgbClr val="002060"/>
                </a:solidFill>
                <a:latin typeface="Arial" charset="0"/>
                <a:ea typeface="Arial" charset="0"/>
                <a:cs typeface="Arial" charset="0"/>
              </a:rPr>
              <a:t>x Box: Culture Chamber sizes:</a:t>
            </a:r>
            <a:endParaRPr lang="en-US" sz="2400" dirty="0">
              <a:solidFill>
                <a:srgbClr val="002060"/>
              </a:solidFill>
              <a:latin typeface="Arial" charset="0"/>
              <a:cs typeface="Arial" charset="0"/>
            </a:endParaRP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sp>
        <p:nvSpPr>
          <p:cNvPr id="6" name="TextBox 5"/>
          <p:cNvSpPr txBox="1"/>
          <p:nvPr/>
        </p:nvSpPr>
        <p:spPr>
          <a:xfrm>
            <a:off x="4788851" y="1720820"/>
            <a:ext cx="3840480" cy="1477328"/>
          </a:xfrm>
          <a:prstGeom prst="rect">
            <a:avLst/>
          </a:prstGeom>
          <a:noFill/>
        </p:spPr>
        <p:txBody>
          <a:bodyPr wrap="square" rtlCol="0">
            <a:spAutoFit/>
          </a:bodyPr>
          <a:lstStyle/>
          <a:p>
            <a:r>
              <a:rPr lang="en-US" dirty="0">
                <a:solidFill>
                  <a:srgbClr val="002060"/>
                </a:solidFill>
                <a:latin typeface="Arial" charset="0"/>
                <a:ea typeface="Arial" charset="0"/>
                <a:cs typeface="Arial" charset="0"/>
              </a:rPr>
              <a:t>Large</a:t>
            </a:r>
          </a:p>
          <a:p>
            <a:endParaRPr lang="en-US" dirty="0">
              <a:solidFill>
                <a:srgbClr val="002060"/>
              </a:solidFill>
              <a:latin typeface="Arial" charset="0"/>
              <a:ea typeface="Arial" charset="0"/>
              <a:cs typeface="Arial" charset="0"/>
            </a:endParaRPr>
          </a:p>
          <a:p>
            <a:r>
              <a:rPr lang="en-US" dirty="0">
                <a:solidFill>
                  <a:srgbClr val="002060"/>
                </a:solidFill>
                <a:latin typeface="Arial" charset="0"/>
                <a:ea typeface="Arial" charset="0"/>
                <a:cs typeface="Arial" charset="0"/>
              </a:rPr>
              <a:t>25L</a:t>
            </a:r>
          </a:p>
          <a:p>
            <a:endParaRPr lang="en-US" dirty="0">
              <a:solidFill>
                <a:srgbClr val="002060"/>
              </a:solidFill>
              <a:latin typeface="Arial" charset="0"/>
              <a:ea typeface="Arial" charset="0"/>
              <a:cs typeface="Arial" charset="0"/>
            </a:endParaRPr>
          </a:p>
          <a:p>
            <a:r>
              <a:rPr lang="en-US" dirty="0">
                <a:solidFill>
                  <a:srgbClr val="002060"/>
                </a:solidFill>
                <a:latin typeface="Arial" charset="0"/>
                <a:ea typeface="Arial" charset="0"/>
                <a:cs typeface="Arial" charset="0"/>
              </a:rPr>
              <a:t>36 x 96 well plates</a:t>
            </a:r>
          </a:p>
        </p:txBody>
      </p:sp>
      <p:grpSp>
        <p:nvGrpSpPr>
          <p:cNvPr id="7" name="Group 6">
            <a:extLst>
              <a:ext uri="{FF2B5EF4-FFF2-40B4-BE49-F238E27FC236}">
                <a16:creationId xmlns:a16="http://schemas.microsoft.com/office/drawing/2014/main" id="{BCAB4AE9-44A1-0149-A82F-84F6AFC3AACD}"/>
              </a:ext>
            </a:extLst>
          </p:cNvPr>
          <p:cNvGrpSpPr/>
          <p:nvPr/>
        </p:nvGrpSpPr>
        <p:grpSpPr>
          <a:xfrm>
            <a:off x="1170446" y="3365907"/>
            <a:ext cx="6608198" cy="2263889"/>
            <a:chOff x="1007050" y="3703602"/>
            <a:chExt cx="7225273" cy="2418121"/>
          </a:xfrm>
        </p:grpSpPr>
        <p:pic>
          <p:nvPicPr>
            <p:cNvPr id="9" name="Picture 8">
              <a:extLst>
                <a:ext uri="{FF2B5EF4-FFF2-40B4-BE49-F238E27FC236}">
                  <a16:creationId xmlns:a16="http://schemas.microsoft.com/office/drawing/2014/main" id="{32E4CA63-BD27-6F45-9B5A-A61AA9AAA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050" y="3703602"/>
              <a:ext cx="3381632" cy="2418121"/>
            </a:xfrm>
            <a:prstGeom prst="rect">
              <a:avLst/>
            </a:prstGeom>
          </p:spPr>
        </p:pic>
        <p:pic>
          <p:nvPicPr>
            <p:cNvPr id="11" name="Picture 10">
              <a:extLst>
                <a:ext uri="{FF2B5EF4-FFF2-40B4-BE49-F238E27FC236}">
                  <a16:creationId xmlns:a16="http://schemas.microsoft.com/office/drawing/2014/main" id="{A15BAA4B-B227-784A-9157-93F131AAD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343" y="3703602"/>
              <a:ext cx="3268980" cy="2384441"/>
            </a:xfrm>
            <a:prstGeom prst="rect">
              <a:avLst/>
            </a:prstGeom>
          </p:spPr>
        </p:pic>
        <p:cxnSp>
          <p:nvCxnSpPr>
            <p:cNvPr id="12" name="Straight Arrow Connector 11">
              <a:extLst>
                <a:ext uri="{FF2B5EF4-FFF2-40B4-BE49-F238E27FC236}">
                  <a16:creationId xmlns:a16="http://schemas.microsoft.com/office/drawing/2014/main" id="{9EEA0EE6-5287-7241-8D25-A1302BF29506}"/>
                </a:ext>
              </a:extLst>
            </p:cNvPr>
            <p:cNvCxnSpPr/>
            <p:nvPr/>
          </p:nvCxnSpPr>
          <p:spPr>
            <a:xfrm>
              <a:off x="1634490" y="5539539"/>
              <a:ext cx="1426889" cy="42957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1347ACA-09C3-8C4D-912A-C310D07F81AF}"/>
                </a:ext>
              </a:extLst>
            </p:cNvPr>
            <p:cNvCxnSpPr/>
            <p:nvPr/>
          </p:nvCxnSpPr>
          <p:spPr>
            <a:xfrm>
              <a:off x="5399937" y="5539539"/>
              <a:ext cx="1293642" cy="51799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FAC5372-68EB-334B-962F-1A3E286CCD03}"/>
                </a:ext>
              </a:extLst>
            </p:cNvPr>
            <p:cNvCxnSpPr/>
            <p:nvPr/>
          </p:nvCxnSpPr>
          <p:spPr>
            <a:xfrm flipV="1">
              <a:off x="7523177" y="4421056"/>
              <a:ext cx="0" cy="8489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16C4A1-6E7E-4A44-B4F5-4EE391404461}"/>
                </a:ext>
              </a:extLst>
            </p:cNvPr>
            <p:cNvSpPr txBox="1"/>
            <p:nvPr/>
          </p:nvSpPr>
          <p:spPr>
            <a:xfrm>
              <a:off x="7523177" y="4572655"/>
              <a:ext cx="592123" cy="461665"/>
            </a:xfrm>
            <a:prstGeom prst="rect">
              <a:avLst/>
            </a:prstGeom>
            <a:noFill/>
          </p:spPr>
          <p:txBody>
            <a:bodyPr wrap="square" rtlCol="0">
              <a:spAutoFit/>
            </a:bodyPr>
            <a:lstStyle/>
            <a:p>
              <a:r>
                <a:rPr lang="en-US" sz="1200" dirty="0">
                  <a:solidFill>
                    <a:srgbClr val="642B90"/>
                  </a:solidFill>
                </a:rPr>
                <a:t>230 mm</a:t>
              </a:r>
            </a:p>
          </p:txBody>
        </p:sp>
        <p:sp>
          <p:nvSpPr>
            <p:cNvPr id="16" name="TextBox 15">
              <a:extLst>
                <a:ext uri="{FF2B5EF4-FFF2-40B4-BE49-F238E27FC236}">
                  <a16:creationId xmlns:a16="http://schemas.microsoft.com/office/drawing/2014/main" id="{71C4F172-08DE-8F41-9EBB-9EBFB50D3C17}"/>
                </a:ext>
              </a:extLst>
            </p:cNvPr>
            <p:cNvSpPr txBox="1"/>
            <p:nvPr/>
          </p:nvSpPr>
          <p:spPr>
            <a:xfrm>
              <a:off x="3769399" y="4623670"/>
              <a:ext cx="582309" cy="461665"/>
            </a:xfrm>
            <a:prstGeom prst="rect">
              <a:avLst/>
            </a:prstGeom>
            <a:noFill/>
          </p:spPr>
          <p:txBody>
            <a:bodyPr wrap="square" rtlCol="0">
              <a:spAutoFit/>
            </a:bodyPr>
            <a:lstStyle/>
            <a:p>
              <a:r>
                <a:rPr lang="en-US" sz="1200" dirty="0">
                  <a:solidFill>
                    <a:srgbClr val="642B90"/>
                  </a:solidFill>
                </a:rPr>
                <a:t>160 mm</a:t>
              </a:r>
            </a:p>
          </p:txBody>
        </p:sp>
        <p:cxnSp>
          <p:nvCxnSpPr>
            <p:cNvPr id="17" name="Straight Arrow Connector 16">
              <a:extLst>
                <a:ext uri="{FF2B5EF4-FFF2-40B4-BE49-F238E27FC236}">
                  <a16:creationId xmlns:a16="http://schemas.microsoft.com/office/drawing/2014/main" id="{84CBC9AF-E847-2A4B-8140-0E75190C03EB}"/>
                </a:ext>
              </a:extLst>
            </p:cNvPr>
            <p:cNvCxnSpPr/>
            <p:nvPr/>
          </p:nvCxnSpPr>
          <p:spPr>
            <a:xfrm flipV="1">
              <a:off x="3810724" y="4572655"/>
              <a:ext cx="4439" cy="6463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87C7181-9CB9-FF4C-B7E8-1DB70B9213A4}"/>
                </a:ext>
              </a:extLst>
            </p:cNvPr>
            <p:cNvSpPr txBox="1"/>
            <p:nvPr/>
          </p:nvSpPr>
          <p:spPr>
            <a:xfrm>
              <a:off x="1478294" y="5714153"/>
              <a:ext cx="1208184" cy="276999"/>
            </a:xfrm>
            <a:prstGeom prst="rect">
              <a:avLst/>
            </a:prstGeom>
            <a:noFill/>
          </p:spPr>
          <p:txBody>
            <a:bodyPr wrap="square" rtlCol="0">
              <a:spAutoFit/>
            </a:bodyPr>
            <a:lstStyle/>
            <a:p>
              <a:r>
                <a:rPr lang="en-US" sz="1200" dirty="0">
                  <a:solidFill>
                    <a:srgbClr val="642B90"/>
                  </a:solidFill>
                </a:rPr>
                <a:t>340 mm</a:t>
              </a:r>
            </a:p>
          </p:txBody>
        </p:sp>
        <p:sp>
          <p:nvSpPr>
            <p:cNvPr id="19" name="TextBox 18">
              <a:extLst>
                <a:ext uri="{FF2B5EF4-FFF2-40B4-BE49-F238E27FC236}">
                  <a16:creationId xmlns:a16="http://schemas.microsoft.com/office/drawing/2014/main" id="{2BB87197-10E2-9142-8445-BA2E12A6FCD1}"/>
                </a:ext>
              </a:extLst>
            </p:cNvPr>
            <p:cNvSpPr txBox="1"/>
            <p:nvPr/>
          </p:nvSpPr>
          <p:spPr>
            <a:xfrm>
              <a:off x="5097366" y="5703456"/>
              <a:ext cx="1208184" cy="276999"/>
            </a:xfrm>
            <a:prstGeom prst="rect">
              <a:avLst/>
            </a:prstGeom>
            <a:noFill/>
          </p:spPr>
          <p:txBody>
            <a:bodyPr wrap="square" rtlCol="0">
              <a:spAutoFit/>
            </a:bodyPr>
            <a:lstStyle/>
            <a:p>
              <a:r>
                <a:rPr lang="en-US" sz="1200" dirty="0">
                  <a:solidFill>
                    <a:srgbClr val="642B90"/>
                  </a:solidFill>
                </a:rPr>
                <a:t>360 mm</a:t>
              </a:r>
            </a:p>
          </p:txBody>
        </p:sp>
        <p:sp>
          <p:nvSpPr>
            <p:cNvPr id="20" name="TextBox 19">
              <a:extLst>
                <a:ext uri="{FF2B5EF4-FFF2-40B4-BE49-F238E27FC236}">
                  <a16:creationId xmlns:a16="http://schemas.microsoft.com/office/drawing/2014/main" id="{AEFCDD3B-1105-E347-9A03-9285C6A46CAB}"/>
                </a:ext>
              </a:extLst>
            </p:cNvPr>
            <p:cNvSpPr txBox="1"/>
            <p:nvPr/>
          </p:nvSpPr>
          <p:spPr>
            <a:xfrm rot="18958466">
              <a:off x="6747406" y="5495255"/>
              <a:ext cx="1208184" cy="276999"/>
            </a:xfrm>
            <a:prstGeom prst="rect">
              <a:avLst/>
            </a:prstGeom>
            <a:noFill/>
          </p:spPr>
          <p:txBody>
            <a:bodyPr wrap="square" rtlCol="0">
              <a:spAutoFit/>
            </a:bodyPr>
            <a:lstStyle/>
            <a:p>
              <a:r>
                <a:rPr lang="en-US" sz="1200">
                  <a:solidFill>
                    <a:srgbClr val="642B90"/>
                  </a:solidFill>
                </a:rPr>
                <a:t>3</a:t>
              </a:r>
              <a:r>
                <a:rPr lang="en-US" sz="1200" dirty="0">
                  <a:solidFill>
                    <a:srgbClr val="642B90"/>
                  </a:solidFill>
                </a:rPr>
                <a:t>0</a:t>
              </a:r>
              <a:r>
                <a:rPr lang="en-US" sz="1200">
                  <a:solidFill>
                    <a:srgbClr val="642B90"/>
                  </a:solidFill>
                </a:rPr>
                <a:t>0 </a:t>
              </a:r>
              <a:r>
                <a:rPr lang="en-US" sz="1200" dirty="0">
                  <a:solidFill>
                    <a:srgbClr val="642B90"/>
                  </a:solidFill>
                </a:rPr>
                <a:t>mm</a:t>
              </a:r>
            </a:p>
          </p:txBody>
        </p:sp>
        <p:sp>
          <p:nvSpPr>
            <p:cNvPr id="21" name="TextBox 20">
              <a:extLst>
                <a:ext uri="{FF2B5EF4-FFF2-40B4-BE49-F238E27FC236}">
                  <a16:creationId xmlns:a16="http://schemas.microsoft.com/office/drawing/2014/main" id="{953ED50A-5B0F-5949-95C6-BAA03C3B05DE}"/>
                </a:ext>
              </a:extLst>
            </p:cNvPr>
            <p:cNvSpPr txBox="1"/>
            <p:nvPr/>
          </p:nvSpPr>
          <p:spPr>
            <a:xfrm rot="18958466">
              <a:off x="3093261" y="5497749"/>
              <a:ext cx="1208184" cy="276999"/>
            </a:xfrm>
            <a:prstGeom prst="rect">
              <a:avLst/>
            </a:prstGeom>
            <a:noFill/>
          </p:spPr>
          <p:txBody>
            <a:bodyPr wrap="square" rtlCol="0">
              <a:spAutoFit/>
            </a:bodyPr>
            <a:lstStyle/>
            <a:p>
              <a:r>
                <a:rPr lang="en-US" sz="1200">
                  <a:solidFill>
                    <a:srgbClr val="642B90"/>
                  </a:solidFill>
                </a:rPr>
                <a:t>3</a:t>
              </a:r>
              <a:r>
                <a:rPr lang="en-US" sz="1200" dirty="0">
                  <a:solidFill>
                    <a:srgbClr val="642B90"/>
                  </a:solidFill>
                </a:rPr>
                <a:t>0</a:t>
              </a:r>
              <a:r>
                <a:rPr lang="en-US" sz="1200">
                  <a:solidFill>
                    <a:srgbClr val="642B90"/>
                  </a:solidFill>
                </a:rPr>
                <a:t>0 </a:t>
              </a:r>
              <a:r>
                <a:rPr lang="en-US" sz="1200" dirty="0">
                  <a:solidFill>
                    <a:srgbClr val="642B90"/>
                  </a:solidFill>
                </a:rPr>
                <a:t>mm</a:t>
              </a:r>
            </a:p>
          </p:txBody>
        </p:sp>
        <p:cxnSp>
          <p:nvCxnSpPr>
            <p:cNvPr id="22" name="Straight Arrow Connector 21">
              <a:extLst>
                <a:ext uri="{FF2B5EF4-FFF2-40B4-BE49-F238E27FC236}">
                  <a16:creationId xmlns:a16="http://schemas.microsoft.com/office/drawing/2014/main" id="{17A35225-1816-BD44-A1B4-53014768C51B}"/>
                </a:ext>
              </a:extLst>
            </p:cNvPr>
            <p:cNvCxnSpPr/>
            <p:nvPr/>
          </p:nvCxnSpPr>
          <p:spPr>
            <a:xfrm flipV="1">
              <a:off x="3091627" y="5270001"/>
              <a:ext cx="747520" cy="7646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C946F2E-DAE1-C14F-9DA6-ECE77CAB7190}"/>
                </a:ext>
              </a:extLst>
            </p:cNvPr>
            <p:cNvCxnSpPr/>
            <p:nvPr/>
          </p:nvCxnSpPr>
          <p:spPr>
            <a:xfrm flipV="1">
              <a:off x="6803957" y="5339344"/>
              <a:ext cx="695690" cy="6518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92569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descr="QQ图片20170719145751">
            <a:extLst>
              <a:ext uri="{FF2B5EF4-FFF2-40B4-BE49-F238E27FC236}">
                <a16:creationId xmlns:a16="http://schemas.microsoft.com/office/drawing/2014/main" id="{8F4B05C9-2AE0-F84E-9C9D-F2EB3A4F3D47}"/>
              </a:ext>
            </a:extLst>
          </p:cNvPr>
          <p:cNvPicPr/>
          <p:nvPr/>
        </p:nvPicPr>
        <p:blipFill>
          <a:blip r:embed="rId2"/>
          <a:stretch>
            <a:fillRect/>
          </a:stretch>
        </p:blipFill>
        <p:spPr>
          <a:xfrm>
            <a:off x="2045580" y="2474916"/>
            <a:ext cx="4628444" cy="4154310"/>
          </a:xfrm>
          <a:prstGeom prst="rect">
            <a:avLst/>
          </a:prstGeom>
        </p:spPr>
      </p:pic>
      <p:sp>
        <p:nvSpPr>
          <p:cNvPr id="4" name="TextBox 3">
            <a:extLst>
              <a:ext uri="{FF2B5EF4-FFF2-40B4-BE49-F238E27FC236}">
                <a16:creationId xmlns:a16="http://schemas.microsoft.com/office/drawing/2014/main" id="{B2D14EA7-E260-6249-BA8A-FBA47393B657}"/>
              </a:ext>
            </a:extLst>
          </p:cNvPr>
          <p:cNvSpPr txBox="1"/>
          <p:nvPr/>
        </p:nvSpPr>
        <p:spPr>
          <a:xfrm>
            <a:off x="457199" y="905256"/>
            <a:ext cx="8143875" cy="1569660"/>
          </a:xfrm>
          <a:prstGeom prst="rect">
            <a:avLst/>
          </a:prstGeom>
          <a:noFill/>
        </p:spPr>
        <p:txBody>
          <a:bodyPr wrap="square" rtlCol="0">
            <a:spAutoFit/>
          </a:bodyPr>
          <a:lstStyle/>
          <a:p>
            <a:r>
              <a:rPr lang="en-US" sz="2400" dirty="0">
                <a:solidFill>
                  <a:srgbClr val="002060"/>
                </a:solidFill>
                <a:latin typeface="Arial" charset="0"/>
                <a:ea typeface="Arial" charset="0"/>
                <a:cs typeface="Arial" charset="0"/>
              </a:rPr>
              <a:t>PhO2x Box can easily be placed inside an Incubator or Workstation (One Gas Controller per Culture Chamber) to give you multiple atmospheres to work with!</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spTree>
    <p:extLst>
      <p:ext uri="{BB962C8B-B14F-4D97-AF65-F5344CB8AC3E}">
        <p14:creationId xmlns:p14="http://schemas.microsoft.com/office/powerpoint/2010/main" val="1824018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E178EE-223D-4B90-8450-BDC5D2331765}"/>
              </a:ext>
            </a:extLst>
          </p:cNvPr>
          <p:cNvSpPr txBox="1">
            <a:spLocks/>
          </p:cNvSpPr>
          <p:nvPr/>
        </p:nvSpPr>
        <p:spPr>
          <a:xfrm>
            <a:off x="2702219" y="2804749"/>
            <a:ext cx="8316687" cy="624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accent1">
                    <a:lumMod val="50000"/>
                  </a:schemeClr>
                </a:solidFill>
              </a:rPr>
              <a:t>Conditions matter</a:t>
            </a:r>
          </a:p>
        </p:txBody>
      </p:sp>
      <p:sp>
        <p:nvSpPr>
          <p:cNvPr id="4" name="Content Placeholder 13">
            <a:extLst>
              <a:ext uri="{FF2B5EF4-FFF2-40B4-BE49-F238E27FC236}">
                <a16:creationId xmlns:a16="http://schemas.microsoft.com/office/drawing/2014/main" id="{E40138DD-E34C-4DEE-80EE-3FF027FA6463}"/>
              </a:ext>
            </a:extLst>
          </p:cNvPr>
          <p:cNvSpPr>
            <a:spLocks noGrp="1"/>
          </p:cNvSpPr>
          <p:nvPr/>
        </p:nvSpPr>
        <p:spPr>
          <a:xfrm>
            <a:off x="457200" y="1003300"/>
            <a:ext cx="8229600" cy="48514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42B90"/>
                </a:solidFill>
                <a:latin typeface="Akkurat Std" panose="020B0504020101020102" pitchFamily="34" charset="0"/>
                <a:ea typeface="+mn-ea"/>
                <a:cs typeface="Akkurat Std" panose="020B05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42B90"/>
                </a:solidFill>
                <a:latin typeface="Akkurat Std" panose="020B0504020101020102" pitchFamily="34" charset="0"/>
                <a:ea typeface="+mn-ea"/>
                <a:cs typeface="Akkurat Std" panose="020B05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42B90"/>
                </a:solidFill>
                <a:latin typeface="Akkurat Std" panose="020B0504020101020102" pitchFamily="34" charset="0"/>
                <a:ea typeface="+mn-ea"/>
                <a:cs typeface="Akkurat Std" panose="020B05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42B90"/>
                </a:solidFill>
                <a:latin typeface="Akkurat Std" panose="020B0504020101020102" pitchFamily="34" charset="0"/>
                <a:ea typeface="+mn-ea"/>
                <a:cs typeface="Akkurat Std" panose="020B05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42B90"/>
                </a:solidFill>
                <a:latin typeface="Akkurat Std" panose="020B0504020101020102" pitchFamily="34" charset="0"/>
                <a:ea typeface="+mn-ea"/>
                <a:cs typeface="Akkurat Std" panose="020B05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FFFF00"/>
              </a:solidFill>
            </a:endParaRPr>
          </a:p>
          <a:p>
            <a:r>
              <a:rPr lang="en-US" dirty="0">
                <a:solidFill>
                  <a:schemeClr val="bg1"/>
                </a:solidFill>
              </a:rPr>
              <a:t>Wound healing</a:t>
            </a:r>
          </a:p>
          <a:p>
            <a:r>
              <a:rPr lang="en-US" dirty="0">
                <a:solidFill>
                  <a:schemeClr val="bg1"/>
                </a:solidFill>
              </a:rPr>
              <a:t>Fibrosis</a:t>
            </a:r>
          </a:p>
          <a:p>
            <a:r>
              <a:rPr lang="en-US" dirty="0">
                <a:solidFill>
                  <a:schemeClr val="bg1"/>
                </a:solidFill>
              </a:rPr>
              <a:t>Cardiovascular diseases</a:t>
            </a:r>
          </a:p>
          <a:p>
            <a:r>
              <a:rPr lang="en-US" dirty="0">
                <a:solidFill>
                  <a:schemeClr val="bg1"/>
                </a:solidFill>
              </a:rPr>
              <a:t>Diabetes</a:t>
            </a:r>
          </a:p>
          <a:p>
            <a:r>
              <a:rPr lang="en-US" dirty="0">
                <a:solidFill>
                  <a:schemeClr val="bg1"/>
                </a:solidFill>
              </a:rPr>
              <a:t>Neurodegenerative Diseases</a:t>
            </a:r>
          </a:p>
          <a:p>
            <a:r>
              <a:rPr lang="en-US" dirty="0">
                <a:solidFill>
                  <a:schemeClr val="bg1"/>
                </a:solidFill>
              </a:rPr>
              <a:t>Aging</a:t>
            </a:r>
          </a:p>
          <a:p>
            <a:r>
              <a:rPr lang="en-US" dirty="0">
                <a:solidFill>
                  <a:schemeClr val="bg1"/>
                </a:solidFill>
              </a:rPr>
              <a:t>Autoimmune disorders</a:t>
            </a:r>
          </a:p>
          <a:p>
            <a:r>
              <a:rPr lang="en-US" dirty="0">
                <a:solidFill>
                  <a:schemeClr val="bg1"/>
                </a:solidFill>
              </a:rPr>
              <a:t>Chronic infections</a:t>
            </a:r>
          </a:p>
          <a:p>
            <a:r>
              <a:rPr lang="en-US" dirty="0">
                <a:solidFill>
                  <a:schemeClr val="bg1"/>
                </a:solidFill>
              </a:rPr>
              <a:t>Gut disorders</a:t>
            </a:r>
          </a:p>
        </p:txBody>
      </p:sp>
      <p:sp>
        <p:nvSpPr>
          <p:cNvPr id="6" name="Content Placeholder 13">
            <a:extLst>
              <a:ext uri="{FF2B5EF4-FFF2-40B4-BE49-F238E27FC236}">
                <a16:creationId xmlns:a16="http://schemas.microsoft.com/office/drawing/2014/main" id="{24708A31-6CDC-42F4-9798-0DB49C5B245B}"/>
              </a:ext>
            </a:extLst>
          </p:cNvPr>
          <p:cNvSpPr>
            <a:spLocks noGrp="1"/>
          </p:cNvSpPr>
          <p:nvPr/>
        </p:nvSpPr>
        <p:spPr>
          <a:xfrm>
            <a:off x="457200" y="1155700"/>
            <a:ext cx="8229600" cy="4851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42B90"/>
                </a:solidFill>
                <a:latin typeface="Akkurat Std" panose="020B0504020101020102" pitchFamily="34" charset="0"/>
                <a:ea typeface="+mn-ea"/>
                <a:cs typeface="Akkurat Std" panose="020B050402010102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42B90"/>
                </a:solidFill>
                <a:latin typeface="Akkurat Std" panose="020B0504020101020102" pitchFamily="34" charset="0"/>
                <a:ea typeface="+mn-ea"/>
                <a:cs typeface="Akkurat Std" panose="020B050402010102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42B90"/>
                </a:solidFill>
                <a:latin typeface="Akkurat Std" panose="020B0504020101020102" pitchFamily="34" charset="0"/>
                <a:ea typeface="+mn-ea"/>
                <a:cs typeface="Akkurat Std" panose="020B050402010102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42B90"/>
                </a:solidFill>
                <a:latin typeface="Akkurat Std" panose="020B0504020101020102" pitchFamily="34" charset="0"/>
                <a:ea typeface="+mn-ea"/>
                <a:cs typeface="Akkurat Std" panose="020B050402010102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42B90"/>
                </a:solidFill>
                <a:latin typeface="Akkurat Std" panose="020B0504020101020102" pitchFamily="34" charset="0"/>
                <a:ea typeface="+mn-ea"/>
                <a:cs typeface="Akkurat Std" panose="020B050402010102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solidFill>
            </a:endParaRPr>
          </a:p>
          <a:p>
            <a:r>
              <a:rPr lang="en-US" dirty="0">
                <a:solidFill>
                  <a:schemeClr val="bg1"/>
                </a:solidFill>
              </a:rPr>
              <a:t>Cardiovascular diseases</a:t>
            </a:r>
          </a:p>
          <a:p>
            <a:r>
              <a:rPr lang="en-US" dirty="0">
                <a:solidFill>
                  <a:schemeClr val="bg1"/>
                </a:solidFill>
              </a:rPr>
              <a:t>Diabetes</a:t>
            </a:r>
          </a:p>
          <a:p>
            <a:r>
              <a:rPr lang="en-US" dirty="0">
                <a:solidFill>
                  <a:schemeClr val="bg1"/>
                </a:solidFill>
              </a:rPr>
              <a:t>Aging</a:t>
            </a:r>
          </a:p>
          <a:p>
            <a:r>
              <a:rPr lang="en-US" dirty="0" err="1">
                <a:solidFill>
                  <a:schemeClr val="bg1"/>
                </a:solidFill>
              </a:rPr>
              <a:t>nfections</a:t>
            </a:r>
            <a:endParaRPr lang="en-US" dirty="0">
              <a:solidFill>
                <a:schemeClr val="bg1"/>
              </a:solidFill>
            </a:endParaRPr>
          </a:p>
          <a:p>
            <a:r>
              <a:rPr lang="en-US" dirty="0">
                <a:solidFill>
                  <a:schemeClr val="bg1"/>
                </a:solidFill>
              </a:rPr>
              <a:t>Gut disorders</a:t>
            </a:r>
          </a:p>
        </p:txBody>
      </p:sp>
      <p:pic>
        <p:nvPicPr>
          <p:cNvPr id="7" name="Picture 2" descr="Image result for baker ruskinn logo">
            <a:extLst>
              <a:ext uri="{FF2B5EF4-FFF2-40B4-BE49-F238E27FC236}">
                <a16:creationId xmlns:a16="http://schemas.microsoft.com/office/drawing/2014/main" id="{DB7B31E2-7049-4317-9A33-F3119BE5A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830" y="5876923"/>
            <a:ext cx="2317115" cy="50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405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DADFDA-3BD1-4F56-858E-30CE629704C9}"/>
              </a:ext>
            </a:extLst>
          </p:cNvPr>
          <p:cNvPicPr>
            <a:picLocks noChangeAspect="1"/>
          </p:cNvPicPr>
          <p:nvPr/>
        </p:nvPicPr>
        <p:blipFill>
          <a:blip r:embed="rId2"/>
          <a:stretch>
            <a:fillRect/>
          </a:stretch>
        </p:blipFill>
        <p:spPr>
          <a:xfrm>
            <a:off x="687046" y="2454734"/>
            <a:ext cx="7861850" cy="1723372"/>
          </a:xfrm>
          <a:prstGeom prst="rect">
            <a:avLst/>
          </a:prstGeom>
        </p:spPr>
      </p:pic>
    </p:spTree>
    <p:extLst>
      <p:ext uri="{BB962C8B-B14F-4D97-AF65-F5344CB8AC3E}">
        <p14:creationId xmlns:p14="http://schemas.microsoft.com/office/powerpoint/2010/main" val="12505830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E43B48-4FD0-3C48-B4B5-468A1F7D72C8}"/>
              </a:ext>
            </a:extLst>
          </p:cNvPr>
          <p:cNvPicPr>
            <a:picLocks noChangeAspect="1"/>
          </p:cNvPicPr>
          <p:nvPr/>
        </p:nvPicPr>
        <p:blipFill>
          <a:blip r:embed="rId2"/>
          <a:stretch>
            <a:fillRect/>
          </a:stretch>
        </p:blipFill>
        <p:spPr>
          <a:xfrm rot="553404">
            <a:off x="8174060" y="5889449"/>
            <a:ext cx="781089" cy="781089"/>
          </a:xfrm>
          <a:prstGeom prst="rect">
            <a:avLst/>
          </a:prstGeom>
        </p:spPr>
      </p:pic>
      <p:sp>
        <p:nvSpPr>
          <p:cNvPr id="8" name="TextBox 7">
            <a:extLst>
              <a:ext uri="{FF2B5EF4-FFF2-40B4-BE49-F238E27FC236}">
                <a16:creationId xmlns:a16="http://schemas.microsoft.com/office/drawing/2014/main" id="{4525C4CD-C261-B041-AB58-4018F7C133AB}"/>
              </a:ext>
            </a:extLst>
          </p:cNvPr>
          <p:cNvSpPr txBox="1"/>
          <p:nvPr/>
        </p:nvSpPr>
        <p:spPr>
          <a:xfrm>
            <a:off x="446957" y="100405"/>
            <a:ext cx="5248656" cy="461665"/>
          </a:xfrm>
          <a:prstGeom prst="rect">
            <a:avLst/>
          </a:prstGeom>
          <a:noFill/>
        </p:spPr>
        <p:txBody>
          <a:bodyPr wrap="square" rtlCol="0">
            <a:spAutoFit/>
          </a:bodyPr>
          <a:lstStyle/>
          <a:p>
            <a:r>
              <a:rPr lang="en-US" sz="2400" dirty="0" err="1">
                <a:solidFill>
                  <a:srgbClr val="4D2461"/>
                </a:solidFill>
                <a:latin typeface="Arial" charset="0"/>
                <a:ea typeface="Arial" charset="0"/>
                <a:cs typeface="Arial" charset="0"/>
              </a:rPr>
              <a:t>OxyGenie</a:t>
            </a:r>
            <a:r>
              <a:rPr lang="en-US" sz="2400" dirty="0">
                <a:solidFill>
                  <a:srgbClr val="4D2461"/>
                </a:solidFill>
                <a:latin typeface="Arial" charset="0"/>
                <a:ea typeface="Arial" charset="0"/>
                <a:cs typeface="Arial" charset="0"/>
              </a:rPr>
              <a:t> - Take home message</a:t>
            </a:r>
          </a:p>
        </p:txBody>
      </p:sp>
      <p:sp>
        <p:nvSpPr>
          <p:cNvPr id="9" name="TextBox 8">
            <a:extLst>
              <a:ext uri="{FF2B5EF4-FFF2-40B4-BE49-F238E27FC236}">
                <a16:creationId xmlns:a16="http://schemas.microsoft.com/office/drawing/2014/main" id="{DA58EB00-EF4B-444F-9882-5D2846268FAC}"/>
              </a:ext>
            </a:extLst>
          </p:cNvPr>
          <p:cNvSpPr txBox="1"/>
          <p:nvPr/>
        </p:nvSpPr>
        <p:spPr>
          <a:xfrm>
            <a:off x="540327" y="1482332"/>
            <a:ext cx="8448674" cy="400110"/>
          </a:xfrm>
          <a:prstGeom prst="rect">
            <a:avLst/>
          </a:prstGeom>
          <a:noFill/>
        </p:spPr>
        <p:txBody>
          <a:bodyPr wrap="square" rtlCol="0">
            <a:spAutoFit/>
          </a:bodyPr>
          <a:lstStyle/>
          <a:p>
            <a:r>
              <a:rPr lang="en-US" sz="2000" dirty="0">
                <a:solidFill>
                  <a:srgbClr val="CCA1D7"/>
                </a:solidFill>
                <a:latin typeface="Arial" charset="0"/>
                <a:ea typeface="Arial" charset="0"/>
                <a:cs typeface="Arial" charset="0"/>
              </a:rPr>
              <a:t>      </a:t>
            </a:r>
            <a:r>
              <a:rPr lang="en-US" sz="2000" dirty="0">
                <a:solidFill>
                  <a:srgbClr val="4D2461"/>
                </a:solidFill>
                <a:latin typeface="Arial" charset="0"/>
                <a:ea typeface="Arial" charset="0"/>
                <a:cs typeface="Arial" charset="0"/>
              </a:rPr>
              <a:t>Coach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57" y="1950822"/>
            <a:ext cx="2108016" cy="2810687"/>
          </a:xfrm>
          <a:prstGeom prst="rect">
            <a:avLst/>
          </a:prstGeom>
        </p:spPr>
      </p:pic>
    </p:spTree>
    <p:extLst>
      <p:ext uri="{BB962C8B-B14F-4D97-AF65-F5344CB8AC3E}">
        <p14:creationId xmlns:p14="http://schemas.microsoft.com/office/powerpoint/2010/main" val="22050649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E43B48-4FD0-3C48-B4B5-468A1F7D72C8}"/>
              </a:ext>
            </a:extLst>
          </p:cNvPr>
          <p:cNvPicPr>
            <a:picLocks noChangeAspect="1"/>
          </p:cNvPicPr>
          <p:nvPr/>
        </p:nvPicPr>
        <p:blipFill>
          <a:blip r:embed="rId2"/>
          <a:stretch>
            <a:fillRect/>
          </a:stretch>
        </p:blipFill>
        <p:spPr>
          <a:xfrm rot="553404">
            <a:off x="8174060" y="5889449"/>
            <a:ext cx="781089" cy="781089"/>
          </a:xfrm>
          <a:prstGeom prst="rect">
            <a:avLst/>
          </a:prstGeom>
        </p:spPr>
      </p:pic>
      <p:sp>
        <p:nvSpPr>
          <p:cNvPr id="9" name="TextBox 8">
            <a:extLst>
              <a:ext uri="{FF2B5EF4-FFF2-40B4-BE49-F238E27FC236}">
                <a16:creationId xmlns:a16="http://schemas.microsoft.com/office/drawing/2014/main" id="{DA58EB00-EF4B-444F-9882-5D2846268FAC}"/>
              </a:ext>
            </a:extLst>
          </p:cNvPr>
          <p:cNvSpPr txBox="1"/>
          <p:nvPr/>
        </p:nvSpPr>
        <p:spPr>
          <a:xfrm>
            <a:off x="540327" y="1482332"/>
            <a:ext cx="8448674" cy="400110"/>
          </a:xfrm>
          <a:prstGeom prst="rect">
            <a:avLst/>
          </a:prstGeom>
          <a:noFill/>
        </p:spPr>
        <p:txBody>
          <a:bodyPr wrap="square" rtlCol="0">
            <a:spAutoFit/>
          </a:bodyPr>
          <a:lstStyle/>
          <a:p>
            <a:r>
              <a:rPr lang="en-US" sz="2000" dirty="0">
                <a:solidFill>
                  <a:srgbClr val="CCA1D7"/>
                </a:solidFill>
                <a:latin typeface="Arial" charset="0"/>
                <a:ea typeface="Arial" charset="0"/>
                <a:cs typeface="Arial" charset="0"/>
              </a:rPr>
              <a:t>    </a:t>
            </a:r>
            <a:r>
              <a:rPr lang="en-US" sz="2000" dirty="0">
                <a:solidFill>
                  <a:srgbClr val="4D2461"/>
                </a:solidFill>
                <a:latin typeface="Arial" charset="0"/>
                <a:ea typeface="Arial" charset="0"/>
                <a:cs typeface="Arial" charset="0"/>
              </a:rPr>
              <a:t>Coach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57" y="1950822"/>
            <a:ext cx="2108016" cy="2810687"/>
          </a:xfrm>
          <a:prstGeom prst="rect">
            <a:avLst/>
          </a:prstGeom>
        </p:spPr>
      </p:pic>
      <p:pic>
        <p:nvPicPr>
          <p:cNvPr id="4" name="Picture 3"/>
          <p:cNvPicPr>
            <a:picLocks noChangeAspect="1"/>
          </p:cNvPicPr>
          <p:nvPr/>
        </p:nvPicPr>
        <p:blipFill>
          <a:blip r:embed="rId4"/>
          <a:stretch>
            <a:fillRect/>
          </a:stretch>
        </p:blipFill>
        <p:spPr>
          <a:xfrm>
            <a:off x="214922" y="4787685"/>
            <a:ext cx="2572086" cy="1675960"/>
          </a:xfrm>
          <a:prstGeom prst="rect">
            <a:avLst/>
          </a:prstGeom>
        </p:spPr>
      </p:pic>
      <p:sp>
        <p:nvSpPr>
          <p:cNvPr id="7" name="TextBox 6">
            <a:extLst>
              <a:ext uri="{FF2B5EF4-FFF2-40B4-BE49-F238E27FC236}">
                <a16:creationId xmlns:a16="http://schemas.microsoft.com/office/drawing/2014/main" id="{3A770CDD-6117-453E-9B1B-0E7171827D83}"/>
              </a:ext>
            </a:extLst>
          </p:cNvPr>
          <p:cNvSpPr txBox="1"/>
          <p:nvPr/>
        </p:nvSpPr>
        <p:spPr>
          <a:xfrm>
            <a:off x="446957" y="100405"/>
            <a:ext cx="5248656" cy="461665"/>
          </a:xfrm>
          <a:prstGeom prst="rect">
            <a:avLst/>
          </a:prstGeom>
          <a:noFill/>
        </p:spPr>
        <p:txBody>
          <a:bodyPr wrap="square" rtlCol="0">
            <a:spAutoFit/>
          </a:bodyPr>
          <a:lstStyle/>
          <a:p>
            <a:r>
              <a:rPr lang="en-US" sz="2400" dirty="0" err="1">
                <a:solidFill>
                  <a:srgbClr val="4D2461"/>
                </a:solidFill>
                <a:latin typeface="Arial" charset="0"/>
                <a:ea typeface="Arial" charset="0"/>
                <a:cs typeface="Arial" charset="0"/>
              </a:rPr>
              <a:t>OxyGenie</a:t>
            </a:r>
            <a:r>
              <a:rPr lang="en-US" sz="2400" dirty="0">
                <a:solidFill>
                  <a:srgbClr val="4D2461"/>
                </a:solidFill>
                <a:latin typeface="Arial" charset="0"/>
                <a:ea typeface="Arial" charset="0"/>
                <a:cs typeface="Arial" charset="0"/>
              </a:rPr>
              <a:t> - Take home message</a:t>
            </a:r>
          </a:p>
        </p:txBody>
      </p:sp>
    </p:spTree>
    <p:extLst>
      <p:ext uri="{BB962C8B-B14F-4D97-AF65-F5344CB8AC3E}">
        <p14:creationId xmlns:p14="http://schemas.microsoft.com/office/powerpoint/2010/main" val="17459732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E43B48-4FD0-3C48-B4B5-468A1F7D72C8}"/>
              </a:ext>
            </a:extLst>
          </p:cNvPr>
          <p:cNvPicPr>
            <a:picLocks noChangeAspect="1"/>
          </p:cNvPicPr>
          <p:nvPr/>
        </p:nvPicPr>
        <p:blipFill>
          <a:blip r:embed="rId2"/>
          <a:stretch>
            <a:fillRect/>
          </a:stretch>
        </p:blipFill>
        <p:spPr>
          <a:xfrm rot="553404">
            <a:off x="8174060" y="5889449"/>
            <a:ext cx="781089" cy="781089"/>
          </a:xfrm>
          <a:prstGeom prst="rect">
            <a:avLst/>
          </a:prstGeom>
        </p:spPr>
      </p:pic>
      <p:sp>
        <p:nvSpPr>
          <p:cNvPr id="9" name="TextBox 8">
            <a:extLst>
              <a:ext uri="{FF2B5EF4-FFF2-40B4-BE49-F238E27FC236}">
                <a16:creationId xmlns:a16="http://schemas.microsoft.com/office/drawing/2014/main" id="{DA58EB00-EF4B-444F-9882-5D2846268FAC}"/>
              </a:ext>
            </a:extLst>
          </p:cNvPr>
          <p:cNvSpPr txBox="1"/>
          <p:nvPr/>
        </p:nvSpPr>
        <p:spPr>
          <a:xfrm>
            <a:off x="540327" y="1482332"/>
            <a:ext cx="8448674" cy="400110"/>
          </a:xfrm>
          <a:prstGeom prst="rect">
            <a:avLst/>
          </a:prstGeom>
          <a:noFill/>
        </p:spPr>
        <p:txBody>
          <a:bodyPr wrap="square" rtlCol="0">
            <a:spAutoFit/>
          </a:bodyPr>
          <a:lstStyle/>
          <a:p>
            <a:r>
              <a:rPr lang="en-US" sz="2000" dirty="0">
                <a:solidFill>
                  <a:srgbClr val="CCA1D7"/>
                </a:solidFill>
                <a:latin typeface="Arial" charset="0"/>
                <a:ea typeface="Arial" charset="0"/>
                <a:cs typeface="Arial" charset="0"/>
              </a:rPr>
              <a:t>      </a:t>
            </a:r>
            <a:r>
              <a:rPr lang="en-US" sz="2000" dirty="0">
                <a:solidFill>
                  <a:srgbClr val="4D2461"/>
                </a:solidFill>
                <a:latin typeface="Arial" charset="0"/>
                <a:ea typeface="Arial" charset="0"/>
                <a:cs typeface="Arial" charset="0"/>
              </a:rPr>
              <a:t>Coach</a:t>
            </a:r>
            <a:r>
              <a:rPr lang="en-US" sz="2000" dirty="0">
                <a:solidFill>
                  <a:srgbClr val="CCA1D7"/>
                </a:solidFill>
                <a:latin typeface="Arial" charset="0"/>
                <a:ea typeface="Arial" charset="0"/>
                <a:cs typeface="Arial" charset="0"/>
              </a:rPr>
              <a:t>						</a:t>
            </a:r>
            <a:r>
              <a:rPr lang="en-US" sz="2000" dirty="0">
                <a:solidFill>
                  <a:srgbClr val="4D2461"/>
                </a:solidFill>
                <a:latin typeface="Arial" charset="0"/>
                <a:ea typeface="Arial" charset="0"/>
                <a:cs typeface="Arial" charset="0"/>
              </a:rPr>
              <a:t>First class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57" y="1950822"/>
            <a:ext cx="2108016" cy="2810687"/>
          </a:xfrm>
          <a:prstGeom prst="rect">
            <a:avLst/>
          </a:prstGeom>
        </p:spPr>
      </p:pic>
      <p:pic>
        <p:nvPicPr>
          <p:cNvPr id="4" name="Picture 3"/>
          <p:cNvPicPr>
            <a:picLocks noChangeAspect="1"/>
          </p:cNvPicPr>
          <p:nvPr/>
        </p:nvPicPr>
        <p:blipFill>
          <a:blip r:embed="rId4"/>
          <a:stretch>
            <a:fillRect/>
          </a:stretch>
        </p:blipFill>
        <p:spPr>
          <a:xfrm>
            <a:off x="214922" y="4787685"/>
            <a:ext cx="2572086" cy="1675960"/>
          </a:xfrm>
          <a:prstGeom prst="rect">
            <a:avLst/>
          </a:prstGeom>
        </p:spPr>
      </p:pic>
      <p:pic>
        <p:nvPicPr>
          <p:cNvPr id="5" name="Picture 4"/>
          <p:cNvPicPr>
            <a:picLocks noChangeAspect="1"/>
          </p:cNvPicPr>
          <p:nvPr/>
        </p:nvPicPr>
        <p:blipFill>
          <a:blip r:embed="rId5"/>
          <a:stretch>
            <a:fillRect/>
          </a:stretch>
        </p:blipFill>
        <p:spPr>
          <a:xfrm>
            <a:off x="6221454" y="1950822"/>
            <a:ext cx="2343150" cy="1952625"/>
          </a:xfrm>
          <a:prstGeom prst="rect">
            <a:avLst/>
          </a:prstGeom>
        </p:spPr>
      </p:pic>
      <p:sp>
        <p:nvSpPr>
          <p:cNvPr id="10" name="TextBox 9">
            <a:extLst>
              <a:ext uri="{FF2B5EF4-FFF2-40B4-BE49-F238E27FC236}">
                <a16:creationId xmlns:a16="http://schemas.microsoft.com/office/drawing/2014/main" id="{9C4A7E9C-2F7D-4D8C-B9F7-C98DB5A334E8}"/>
              </a:ext>
            </a:extLst>
          </p:cNvPr>
          <p:cNvSpPr txBox="1"/>
          <p:nvPr/>
        </p:nvSpPr>
        <p:spPr>
          <a:xfrm>
            <a:off x="446957" y="100405"/>
            <a:ext cx="5248656" cy="461665"/>
          </a:xfrm>
          <a:prstGeom prst="rect">
            <a:avLst/>
          </a:prstGeom>
          <a:noFill/>
        </p:spPr>
        <p:txBody>
          <a:bodyPr wrap="square" rtlCol="0">
            <a:spAutoFit/>
          </a:bodyPr>
          <a:lstStyle/>
          <a:p>
            <a:r>
              <a:rPr lang="en-US" sz="2400" dirty="0" err="1">
                <a:solidFill>
                  <a:srgbClr val="4D2461"/>
                </a:solidFill>
                <a:latin typeface="Arial" charset="0"/>
                <a:ea typeface="Arial" charset="0"/>
                <a:cs typeface="Arial" charset="0"/>
              </a:rPr>
              <a:t>OxyGenie</a:t>
            </a:r>
            <a:r>
              <a:rPr lang="en-US" sz="2400" dirty="0">
                <a:solidFill>
                  <a:srgbClr val="4D2461"/>
                </a:solidFill>
                <a:latin typeface="Arial" charset="0"/>
                <a:ea typeface="Arial" charset="0"/>
                <a:cs typeface="Arial" charset="0"/>
              </a:rPr>
              <a:t> - Take home message</a:t>
            </a:r>
          </a:p>
        </p:txBody>
      </p:sp>
    </p:spTree>
    <p:extLst>
      <p:ext uri="{BB962C8B-B14F-4D97-AF65-F5344CB8AC3E}">
        <p14:creationId xmlns:p14="http://schemas.microsoft.com/office/powerpoint/2010/main" val="13947819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E43B48-4FD0-3C48-B4B5-468A1F7D72C8}"/>
              </a:ext>
            </a:extLst>
          </p:cNvPr>
          <p:cNvPicPr>
            <a:picLocks noChangeAspect="1"/>
          </p:cNvPicPr>
          <p:nvPr/>
        </p:nvPicPr>
        <p:blipFill>
          <a:blip r:embed="rId2"/>
          <a:stretch>
            <a:fillRect/>
          </a:stretch>
        </p:blipFill>
        <p:spPr>
          <a:xfrm rot="553404">
            <a:off x="8174060" y="5889449"/>
            <a:ext cx="781089" cy="781089"/>
          </a:xfrm>
          <a:prstGeom prst="rect">
            <a:avLst/>
          </a:prstGeom>
        </p:spPr>
      </p:pic>
      <p:sp>
        <p:nvSpPr>
          <p:cNvPr id="8" name="TextBox 7">
            <a:extLst>
              <a:ext uri="{FF2B5EF4-FFF2-40B4-BE49-F238E27FC236}">
                <a16:creationId xmlns:a16="http://schemas.microsoft.com/office/drawing/2014/main" id="{4525C4CD-C261-B041-AB58-4018F7C133AB}"/>
              </a:ext>
            </a:extLst>
          </p:cNvPr>
          <p:cNvSpPr txBox="1"/>
          <p:nvPr/>
        </p:nvSpPr>
        <p:spPr>
          <a:xfrm>
            <a:off x="540327" y="643469"/>
            <a:ext cx="5248656" cy="461665"/>
          </a:xfrm>
          <a:prstGeom prst="rect">
            <a:avLst/>
          </a:prstGeom>
          <a:noFill/>
        </p:spPr>
        <p:txBody>
          <a:bodyPr wrap="square" rtlCol="0">
            <a:spAutoFit/>
          </a:bodyPr>
          <a:lstStyle/>
          <a:p>
            <a:r>
              <a:rPr lang="en-US" sz="2400" dirty="0" err="1">
                <a:solidFill>
                  <a:srgbClr val="4D2461"/>
                </a:solidFill>
                <a:latin typeface="Arial" charset="0"/>
                <a:ea typeface="Arial" charset="0"/>
                <a:cs typeface="Arial" charset="0"/>
              </a:rPr>
              <a:t>OxyGenie</a:t>
            </a:r>
            <a:r>
              <a:rPr lang="en-US" sz="2400" dirty="0">
                <a:solidFill>
                  <a:srgbClr val="4D2461"/>
                </a:solidFill>
                <a:latin typeface="Arial" charset="0"/>
                <a:ea typeface="Arial" charset="0"/>
                <a:cs typeface="Arial" charset="0"/>
              </a:rPr>
              <a:t> - Take home message</a:t>
            </a:r>
          </a:p>
        </p:txBody>
      </p:sp>
      <p:sp>
        <p:nvSpPr>
          <p:cNvPr id="9" name="TextBox 8">
            <a:extLst>
              <a:ext uri="{FF2B5EF4-FFF2-40B4-BE49-F238E27FC236}">
                <a16:creationId xmlns:a16="http://schemas.microsoft.com/office/drawing/2014/main" id="{DA58EB00-EF4B-444F-9882-5D2846268FAC}"/>
              </a:ext>
            </a:extLst>
          </p:cNvPr>
          <p:cNvSpPr txBox="1"/>
          <p:nvPr/>
        </p:nvSpPr>
        <p:spPr>
          <a:xfrm>
            <a:off x="540327" y="1482332"/>
            <a:ext cx="8448674" cy="400110"/>
          </a:xfrm>
          <a:prstGeom prst="rect">
            <a:avLst/>
          </a:prstGeom>
          <a:noFill/>
        </p:spPr>
        <p:txBody>
          <a:bodyPr wrap="square" rtlCol="0">
            <a:spAutoFit/>
          </a:bodyPr>
          <a:lstStyle/>
          <a:p>
            <a:r>
              <a:rPr lang="en-US" sz="2000" dirty="0">
                <a:solidFill>
                  <a:srgbClr val="CCA1D7"/>
                </a:solidFill>
                <a:latin typeface="Arial" charset="0"/>
                <a:ea typeface="Arial" charset="0"/>
                <a:cs typeface="Arial" charset="0"/>
              </a:rPr>
              <a:t>      </a:t>
            </a:r>
            <a:r>
              <a:rPr lang="en-US" sz="2000" dirty="0">
                <a:solidFill>
                  <a:srgbClr val="4D2461"/>
                </a:solidFill>
                <a:latin typeface="Arial" charset="0"/>
                <a:ea typeface="Arial" charset="0"/>
                <a:cs typeface="Arial" charset="0"/>
              </a:rPr>
              <a:t>Coach	</a:t>
            </a:r>
            <a:r>
              <a:rPr lang="en-US" sz="2000" dirty="0">
                <a:solidFill>
                  <a:srgbClr val="CCA1D7"/>
                </a:solidFill>
                <a:latin typeface="Arial" charset="0"/>
                <a:ea typeface="Arial" charset="0"/>
                <a:cs typeface="Arial" charset="0"/>
              </a:rPr>
              <a:t>				       </a:t>
            </a:r>
            <a:r>
              <a:rPr lang="en-US" sz="2000" dirty="0">
                <a:solidFill>
                  <a:srgbClr val="4D2461"/>
                </a:solidFill>
                <a:latin typeface="Arial" charset="0"/>
                <a:ea typeface="Arial" charset="0"/>
                <a:cs typeface="Arial" charset="0"/>
              </a:rPr>
              <a:t>First Class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57" y="1950822"/>
            <a:ext cx="2108016" cy="2810687"/>
          </a:xfrm>
          <a:prstGeom prst="rect">
            <a:avLst/>
          </a:prstGeom>
        </p:spPr>
      </p:pic>
      <p:pic>
        <p:nvPicPr>
          <p:cNvPr id="4" name="Picture 3"/>
          <p:cNvPicPr>
            <a:picLocks noChangeAspect="1"/>
          </p:cNvPicPr>
          <p:nvPr/>
        </p:nvPicPr>
        <p:blipFill>
          <a:blip r:embed="rId4"/>
          <a:stretch>
            <a:fillRect/>
          </a:stretch>
        </p:blipFill>
        <p:spPr>
          <a:xfrm>
            <a:off x="214922" y="4787685"/>
            <a:ext cx="2572086" cy="1675960"/>
          </a:xfrm>
          <a:prstGeom prst="rect">
            <a:avLst/>
          </a:prstGeom>
        </p:spPr>
      </p:pic>
      <p:pic>
        <p:nvPicPr>
          <p:cNvPr id="5" name="Picture 4"/>
          <p:cNvPicPr>
            <a:picLocks noChangeAspect="1"/>
          </p:cNvPicPr>
          <p:nvPr/>
        </p:nvPicPr>
        <p:blipFill>
          <a:blip r:embed="rId5"/>
          <a:stretch>
            <a:fillRect/>
          </a:stretch>
        </p:blipFill>
        <p:spPr>
          <a:xfrm>
            <a:off x="6221454" y="1950822"/>
            <a:ext cx="2343150" cy="1952625"/>
          </a:xfrm>
          <a:prstGeom prst="rect">
            <a:avLst/>
          </a:prstGeom>
        </p:spPr>
      </p:pic>
      <p:pic>
        <p:nvPicPr>
          <p:cNvPr id="12" name="Content Placeholder 7">
            <a:extLst>
              <a:ext uri="{FF2B5EF4-FFF2-40B4-BE49-F238E27FC236}">
                <a16:creationId xmlns:a16="http://schemas.microsoft.com/office/drawing/2014/main" id="{147A5CF8-59C9-419E-94CB-F849DD497B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2889"/>
          <a:stretch/>
        </p:blipFill>
        <p:spPr>
          <a:xfrm>
            <a:off x="5554980" y="3903447"/>
            <a:ext cx="3518095" cy="2181225"/>
          </a:xfrm>
          <a:prstGeom prst="rect">
            <a:avLst/>
          </a:prstGeom>
          <a:effectLst>
            <a:softEdge rad="127000"/>
          </a:effectLst>
        </p:spPr>
      </p:pic>
    </p:spTree>
    <p:extLst>
      <p:ext uri="{BB962C8B-B14F-4D97-AF65-F5344CB8AC3E}">
        <p14:creationId xmlns:p14="http://schemas.microsoft.com/office/powerpoint/2010/main" val="31731242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E43B48-4FD0-3C48-B4B5-468A1F7D72C8}"/>
              </a:ext>
            </a:extLst>
          </p:cNvPr>
          <p:cNvPicPr>
            <a:picLocks noChangeAspect="1"/>
          </p:cNvPicPr>
          <p:nvPr/>
        </p:nvPicPr>
        <p:blipFill>
          <a:blip r:embed="rId2"/>
          <a:stretch>
            <a:fillRect/>
          </a:stretch>
        </p:blipFill>
        <p:spPr>
          <a:xfrm rot="553404">
            <a:off x="8174060" y="5889449"/>
            <a:ext cx="781089" cy="781089"/>
          </a:xfrm>
          <a:prstGeom prst="rect">
            <a:avLst/>
          </a:prstGeom>
        </p:spPr>
      </p:pic>
      <p:sp>
        <p:nvSpPr>
          <p:cNvPr id="9" name="TextBox 8">
            <a:extLst>
              <a:ext uri="{FF2B5EF4-FFF2-40B4-BE49-F238E27FC236}">
                <a16:creationId xmlns:a16="http://schemas.microsoft.com/office/drawing/2014/main" id="{DA58EB00-EF4B-444F-9882-5D2846268FAC}"/>
              </a:ext>
            </a:extLst>
          </p:cNvPr>
          <p:cNvSpPr txBox="1"/>
          <p:nvPr/>
        </p:nvSpPr>
        <p:spPr>
          <a:xfrm>
            <a:off x="540327" y="1370593"/>
            <a:ext cx="8448674" cy="461665"/>
          </a:xfrm>
          <a:prstGeom prst="rect">
            <a:avLst/>
          </a:prstGeom>
          <a:noFill/>
        </p:spPr>
        <p:txBody>
          <a:bodyPr wrap="square" rtlCol="0">
            <a:spAutoFit/>
          </a:bodyPr>
          <a:lstStyle/>
          <a:p>
            <a:r>
              <a:rPr lang="en-US" sz="2000" dirty="0">
                <a:solidFill>
                  <a:srgbClr val="CCA1D7"/>
                </a:solidFill>
                <a:latin typeface="Arial" charset="0"/>
                <a:ea typeface="Arial" charset="0"/>
                <a:cs typeface="Arial" charset="0"/>
              </a:rPr>
              <a:t> </a:t>
            </a:r>
            <a:r>
              <a:rPr lang="en-US" sz="1600" dirty="0">
                <a:solidFill>
                  <a:srgbClr val="CCA1D7"/>
                </a:solidFill>
                <a:latin typeface="Arial" charset="0"/>
                <a:ea typeface="Arial" charset="0"/>
                <a:cs typeface="Arial" charset="0"/>
              </a:rPr>
              <a:t> </a:t>
            </a:r>
            <a:r>
              <a:rPr lang="en-US" sz="1600" dirty="0">
                <a:solidFill>
                  <a:srgbClr val="4D2461"/>
                </a:solidFill>
                <a:latin typeface="Arial" charset="0"/>
                <a:ea typeface="Arial" charset="0"/>
                <a:cs typeface="Arial" charset="0"/>
              </a:rPr>
              <a:t>Coach                      </a:t>
            </a:r>
            <a:r>
              <a:rPr lang="en-US" sz="2400" dirty="0">
                <a:solidFill>
                  <a:srgbClr val="4D2461"/>
                </a:solidFill>
                <a:latin typeface="Arial" charset="0"/>
                <a:ea typeface="Arial" charset="0"/>
                <a:cs typeface="Arial" charset="0"/>
              </a:rPr>
              <a:t>PREMIUM ECONOMY           </a:t>
            </a:r>
            <a:r>
              <a:rPr lang="en-US" sz="1600" dirty="0">
                <a:solidFill>
                  <a:srgbClr val="4D2461"/>
                </a:solidFill>
                <a:latin typeface="Arial" charset="0"/>
                <a:ea typeface="Arial" charset="0"/>
                <a:cs typeface="Arial" charset="0"/>
              </a:rPr>
              <a:t>First Class</a:t>
            </a:r>
          </a:p>
        </p:txBody>
      </p:sp>
      <p:pic>
        <p:nvPicPr>
          <p:cNvPr id="2" name="Picture 1"/>
          <p:cNvPicPr>
            <a:picLocks noChangeAspect="1"/>
          </p:cNvPicPr>
          <p:nvPr/>
        </p:nvPicPr>
        <p:blipFill>
          <a:blip r:embed="rId3"/>
          <a:stretch>
            <a:fillRect/>
          </a:stretch>
        </p:blipFill>
        <p:spPr>
          <a:xfrm>
            <a:off x="2110154" y="1950821"/>
            <a:ext cx="4226765" cy="23792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57" y="1950823"/>
            <a:ext cx="1132373" cy="1509830"/>
          </a:xfrm>
          <a:prstGeom prst="rect">
            <a:avLst/>
          </a:prstGeom>
        </p:spPr>
      </p:pic>
      <p:pic>
        <p:nvPicPr>
          <p:cNvPr id="4" name="Picture 3"/>
          <p:cNvPicPr>
            <a:picLocks noChangeAspect="1"/>
          </p:cNvPicPr>
          <p:nvPr/>
        </p:nvPicPr>
        <p:blipFill>
          <a:blip r:embed="rId5"/>
          <a:stretch>
            <a:fillRect/>
          </a:stretch>
        </p:blipFill>
        <p:spPr>
          <a:xfrm>
            <a:off x="365764" y="3686790"/>
            <a:ext cx="1364408" cy="889042"/>
          </a:xfrm>
          <a:prstGeom prst="rect">
            <a:avLst/>
          </a:prstGeom>
        </p:spPr>
      </p:pic>
      <p:pic>
        <p:nvPicPr>
          <p:cNvPr id="5" name="Picture 4"/>
          <p:cNvPicPr>
            <a:picLocks noChangeAspect="1"/>
          </p:cNvPicPr>
          <p:nvPr/>
        </p:nvPicPr>
        <p:blipFill>
          <a:blip r:embed="rId6"/>
          <a:stretch>
            <a:fillRect/>
          </a:stretch>
        </p:blipFill>
        <p:spPr>
          <a:xfrm>
            <a:off x="6684228" y="1950822"/>
            <a:ext cx="1474487" cy="1228739"/>
          </a:xfrm>
          <a:prstGeom prst="rect">
            <a:avLst/>
          </a:prstGeom>
        </p:spPr>
      </p:pic>
      <p:pic>
        <p:nvPicPr>
          <p:cNvPr id="12" name="Content Placeholder 7">
            <a:extLst>
              <a:ext uri="{FF2B5EF4-FFF2-40B4-BE49-F238E27FC236}">
                <a16:creationId xmlns:a16="http://schemas.microsoft.com/office/drawing/2014/main" id="{147A5CF8-59C9-419E-94CB-F849DD497B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1695"/>
          <a:stretch/>
        </p:blipFill>
        <p:spPr>
          <a:xfrm>
            <a:off x="6517646" y="3531137"/>
            <a:ext cx="1962550" cy="1200348"/>
          </a:xfrm>
          <a:prstGeom prst="rect">
            <a:avLst/>
          </a:prstGeom>
          <a:effectLst>
            <a:softEdge rad="127000"/>
          </a:effectLst>
        </p:spPr>
      </p:pic>
      <p:sp>
        <p:nvSpPr>
          <p:cNvPr id="10" name="TextBox 9">
            <a:extLst>
              <a:ext uri="{FF2B5EF4-FFF2-40B4-BE49-F238E27FC236}">
                <a16:creationId xmlns:a16="http://schemas.microsoft.com/office/drawing/2014/main" id="{1FD0178B-83FA-4973-BC43-5784D657A195}"/>
              </a:ext>
            </a:extLst>
          </p:cNvPr>
          <p:cNvSpPr txBox="1"/>
          <p:nvPr/>
        </p:nvSpPr>
        <p:spPr>
          <a:xfrm>
            <a:off x="446957" y="100405"/>
            <a:ext cx="5248656" cy="461665"/>
          </a:xfrm>
          <a:prstGeom prst="rect">
            <a:avLst/>
          </a:prstGeom>
          <a:noFill/>
        </p:spPr>
        <p:txBody>
          <a:bodyPr wrap="square" rtlCol="0">
            <a:spAutoFit/>
          </a:bodyPr>
          <a:lstStyle/>
          <a:p>
            <a:r>
              <a:rPr lang="en-US" sz="2400" dirty="0" err="1">
                <a:solidFill>
                  <a:srgbClr val="4D2461"/>
                </a:solidFill>
                <a:latin typeface="Arial" charset="0"/>
                <a:ea typeface="Arial" charset="0"/>
                <a:cs typeface="Arial" charset="0"/>
              </a:rPr>
              <a:t>OxyGenie</a:t>
            </a:r>
            <a:r>
              <a:rPr lang="en-US" sz="2400" dirty="0">
                <a:solidFill>
                  <a:srgbClr val="4D2461"/>
                </a:solidFill>
                <a:latin typeface="Arial" charset="0"/>
                <a:ea typeface="Arial" charset="0"/>
                <a:cs typeface="Arial" charset="0"/>
              </a:rPr>
              <a:t> - Take home message</a:t>
            </a:r>
          </a:p>
        </p:txBody>
      </p:sp>
    </p:spTree>
    <p:extLst>
      <p:ext uri="{BB962C8B-B14F-4D97-AF65-F5344CB8AC3E}">
        <p14:creationId xmlns:p14="http://schemas.microsoft.com/office/powerpoint/2010/main" val="14566021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E43B48-4FD0-3C48-B4B5-468A1F7D72C8}"/>
              </a:ext>
            </a:extLst>
          </p:cNvPr>
          <p:cNvPicPr>
            <a:picLocks noChangeAspect="1"/>
          </p:cNvPicPr>
          <p:nvPr/>
        </p:nvPicPr>
        <p:blipFill>
          <a:blip r:embed="rId2"/>
          <a:stretch>
            <a:fillRect/>
          </a:stretch>
        </p:blipFill>
        <p:spPr>
          <a:xfrm rot="553404">
            <a:off x="8174060" y="5889449"/>
            <a:ext cx="781089" cy="781089"/>
          </a:xfrm>
          <a:prstGeom prst="rect">
            <a:avLst/>
          </a:prstGeom>
        </p:spPr>
      </p:pic>
      <p:sp>
        <p:nvSpPr>
          <p:cNvPr id="9" name="TextBox 8">
            <a:extLst>
              <a:ext uri="{FF2B5EF4-FFF2-40B4-BE49-F238E27FC236}">
                <a16:creationId xmlns:a16="http://schemas.microsoft.com/office/drawing/2014/main" id="{DA58EB00-EF4B-444F-9882-5D2846268FAC}"/>
              </a:ext>
            </a:extLst>
          </p:cNvPr>
          <p:cNvSpPr txBox="1"/>
          <p:nvPr/>
        </p:nvSpPr>
        <p:spPr>
          <a:xfrm>
            <a:off x="540327" y="1370593"/>
            <a:ext cx="8448674" cy="461665"/>
          </a:xfrm>
          <a:prstGeom prst="rect">
            <a:avLst/>
          </a:prstGeom>
          <a:noFill/>
        </p:spPr>
        <p:txBody>
          <a:bodyPr wrap="square" rtlCol="0">
            <a:spAutoFit/>
          </a:bodyPr>
          <a:lstStyle/>
          <a:p>
            <a:r>
              <a:rPr lang="en-US" sz="2000" dirty="0">
                <a:solidFill>
                  <a:srgbClr val="CCA1D7"/>
                </a:solidFill>
                <a:latin typeface="Arial" charset="0"/>
                <a:ea typeface="Arial" charset="0"/>
                <a:cs typeface="Arial" charset="0"/>
              </a:rPr>
              <a:t> </a:t>
            </a:r>
            <a:r>
              <a:rPr lang="en-US" sz="1600" dirty="0">
                <a:solidFill>
                  <a:srgbClr val="CCA1D7"/>
                </a:solidFill>
                <a:latin typeface="Arial" charset="0"/>
                <a:ea typeface="Arial" charset="0"/>
                <a:cs typeface="Arial" charset="0"/>
              </a:rPr>
              <a:t> </a:t>
            </a:r>
            <a:r>
              <a:rPr lang="en-US" sz="1600" dirty="0">
                <a:solidFill>
                  <a:srgbClr val="4D2461"/>
                </a:solidFill>
                <a:latin typeface="Arial" charset="0"/>
                <a:ea typeface="Arial" charset="0"/>
                <a:cs typeface="Arial" charset="0"/>
              </a:rPr>
              <a:t>Coach                      </a:t>
            </a:r>
            <a:r>
              <a:rPr lang="en-US" sz="2400" dirty="0">
                <a:solidFill>
                  <a:srgbClr val="4D2461"/>
                </a:solidFill>
                <a:latin typeface="Arial" charset="0"/>
                <a:ea typeface="Arial" charset="0"/>
                <a:cs typeface="Arial" charset="0"/>
              </a:rPr>
              <a:t>PREMIUM ECONOMY            </a:t>
            </a:r>
            <a:r>
              <a:rPr lang="en-US" sz="1600" dirty="0">
                <a:solidFill>
                  <a:srgbClr val="4D2461"/>
                </a:solidFill>
                <a:latin typeface="Arial" charset="0"/>
                <a:ea typeface="Arial" charset="0"/>
                <a:cs typeface="Arial" charset="0"/>
              </a:rPr>
              <a:t>First Class</a:t>
            </a:r>
          </a:p>
        </p:txBody>
      </p:sp>
      <p:pic>
        <p:nvPicPr>
          <p:cNvPr id="2" name="Picture 1"/>
          <p:cNvPicPr>
            <a:picLocks noChangeAspect="1"/>
          </p:cNvPicPr>
          <p:nvPr/>
        </p:nvPicPr>
        <p:blipFill>
          <a:blip r:embed="rId3"/>
          <a:stretch>
            <a:fillRect/>
          </a:stretch>
        </p:blipFill>
        <p:spPr>
          <a:xfrm>
            <a:off x="2705028" y="1950822"/>
            <a:ext cx="3083955" cy="173596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57" y="1950823"/>
            <a:ext cx="1132373" cy="1509830"/>
          </a:xfrm>
          <a:prstGeom prst="rect">
            <a:avLst/>
          </a:prstGeom>
        </p:spPr>
      </p:pic>
      <p:pic>
        <p:nvPicPr>
          <p:cNvPr id="4" name="Picture 3"/>
          <p:cNvPicPr>
            <a:picLocks noChangeAspect="1"/>
          </p:cNvPicPr>
          <p:nvPr/>
        </p:nvPicPr>
        <p:blipFill>
          <a:blip r:embed="rId5"/>
          <a:stretch>
            <a:fillRect/>
          </a:stretch>
        </p:blipFill>
        <p:spPr>
          <a:xfrm>
            <a:off x="365764" y="3686790"/>
            <a:ext cx="1364408" cy="889042"/>
          </a:xfrm>
          <a:prstGeom prst="rect">
            <a:avLst/>
          </a:prstGeom>
        </p:spPr>
      </p:pic>
      <p:pic>
        <p:nvPicPr>
          <p:cNvPr id="5" name="Picture 4"/>
          <p:cNvPicPr>
            <a:picLocks noChangeAspect="1"/>
          </p:cNvPicPr>
          <p:nvPr/>
        </p:nvPicPr>
        <p:blipFill>
          <a:blip r:embed="rId6"/>
          <a:stretch>
            <a:fillRect/>
          </a:stretch>
        </p:blipFill>
        <p:spPr>
          <a:xfrm>
            <a:off x="6684228" y="1950822"/>
            <a:ext cx="1474487" cy="1228739"/>
          </a:xfrm>
          <a:prstGeom prst="rect">
            <a:avLst/>
          </a:prstGeom>
        </p:spPr>
      </p:pic>
      <p:pic>
        <p:nvPicPr>
          <p:cNvPr id="10" name="Kuva 3"/>
          <p:cNvPicPr>
            <a:picLocks noChangeAspect="1"/>
          </p:cNvPicPr>
          <p:nvPr/>
        </p:nvPicPr>
        <p:blipFill rotWithShape="1">
          <a:blip r:embed="rId7" cstate="print">
            <a:extLst>
              <a:ext uri="{28A0092B-C50C-407E-A947-70E740481C1C}">
                <a14:useLocalDpi xmlns:a14="http://schemas.microsoft.com/office/drawing/2010/main" val="0"/>
              </a:ext>
            </a:extLst>
          </a:blip>
          <a:srcRect l="10499" t="10309" r="7700"/>
          <a:stretch/>
        </p:blipFill>
        <p:spPr>
          <a:xfrm>
            <a:off x="2192330" y="3179561"/>
            <a:ext cx="4491898" cy="3271164"/>
          </a:xfrm>
          <a:prstGeom prst="rect">
            <a:avLst/>
          </a:prstGeom>
        </p:spPr>
      </p:pic>
      <p:pic>
        <p:nvPicPr>
          <p:cNvPr id="12" name="Content Placeholder 7">
            <a:extLst>
              <a:ext uri="{FF2B5EF4-FFF2-40B4-BE49-F238E27FC236}">
                <a16:creationId xmlns:a16="http://schemas.microsoft.com/office/drawing/2014/main" id="{147A5CF8-59C9-419E-94CB-F849DD497B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1695"/>
          <a:stretch/>
        </p:blipFill>
        <p:spPr>
          <a:xfrm>
            <a:off x="6517646" y="3531137"/>
            <a:ext cx="1962550" cy="1200348"/>
          </a:xfrm>
          <a:prstGeom prst="rect">
            <a:avLst/>
          </a:prstGeom>
          <a:effectLst>
            <a:softEdge rad="127000"/>
          </a:effectLst>
        </p:spPr>
      </p:pic>
      <p:sp>
        <p:nvSpPr>
          <p:cNvPr id="13" name="TextBox 12">
            <a:extLst>
              <a:ext uri="{FF2B5EF4-FFF2-40B4-BE49-F238E27FC236}">
                <a16:creationId xmlns:a16="http://schemas.microsoft.com/office/drawing/2014/main" id="{B79FCE27-1367-40B4-8A49-9519D0D5FFEC}"/>
              </a:ext>
            </a:extLst>
          </p:cNvPr>
          <p:cNvSpPr txBox="1"/>
          <p:nvPr/>
        </p:nvSpPr>
        <p:spPr>
          <a:xfrm>
            <a:off x="446957" y="100405"/>
            <a:ext cx="5248656" cy="461665"/>
          </a:xfrm>
          <a:prstGeom prst="rect">
            <a:avLst/>
          </a:prstGeom>
          <a:noFill/>
        </p:spPr>
        <p:txBody>
          <a:bodyPr wrap="square" rtlCol="0">
            <a:spAutoFit/>
          </a:bodyPr>
          <a:lstStyle/>
          <a:p>
            <a:r>
              <a:rPr lang="en-US" sz="2400" dirty="0" err="1">
                <a:solidFill>
                  <a:srgbClr val="4D2461"/>
                </a:solidFill>
                <a:latin typeface="Arial" charset="0"/>
                <a:ea typeface="Arial" charset="0"/>
                <a:cs typeface="Arial" charset="0"/>
              </a:rPr>
              <a:t>OxyGenie</a:t>
            </a:r>
            <a:r>
              <a:rPr lang="en-US" sz="2400" dirty="0">
                <a:solidFill>
                  <a:srgbClr val="4D2461"/>
                </a:solidFill>
                <a:latin typeface="Arial" charset="0"/>
                <a:ea typeface="Arial" charset="0"/>
                <a:cs typeface="Arial" charset="0"/>
              </a:rPr>
              <a:t> - Take home message</a:t>
            </a:r>
          </a:p>
        </p:txBody>
      </p:sp>
    </p:spTree>
    <p:extLst>
      <p:ext uri="{BB962C8B-B14F-4D97-AF65-F5344CB8AC3E}">
        <p14:creationId xmlns:p14="http://schemas.microsoft.com/office/powerpoint/2010/main" val="20601316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7126" y="674423"/>
            <a:ext cx="7696784" cy="461665"/>
          </a:xfrm>
          <a:prstGeom prst="rect">
            <a:avLst/>
          </a:prstGeom>
          <a:noFill/>
        </p:spPr>
        <p:txBody>
          <a:bodyPr wrap="square" rtlCol="0">
            <a:spAutoFit/>
          </a:bodyPr>
          <a:lstStyle/>
          <a:p>
            <a:r>
              <a:rPr lang="en-US" sz="2400" dirty="0">
                <a:solidFill>
                  <a:srgbClr val="00345A"/>
                </a:solidFill>
                <a:latin typeface="+mj-lt"/>
                <a:ea typeface="MS PGothic" pitchFamily="34" charset="-128"/>
              </a:rPr>
              <a:t>New Physoxia Concepts</a:t>
            </a:r>
            <a:r>
              <a:rPr lang="en-US" sz="2400" dirty="0">
                <a:solidFill>
                  <a:srgbClr val="216DBB"/>
                </a:solidFill>
                <a:latin typeface="Arial" charset="0"/>
                <a:ea typeface="MS PGothic" pitchFamily="34" charset="-128"/>
                <a:cs typeface="Arial" charset="0"/>
              </a:rPr>
              <a:t>- </a:t>
            </a:r>
            <a:r>
              <a:rPr lang="en-US" sz="2400" dirty="0">
                <a:solidFill>
                  <a:srgbClr val="4D2461"/>
                </a:solidFill>
                <a:latin typeface="Arial" charset="0"/>
                <a:ea typeface="MS PGothic" pitchFamily="34" charset="-128"/>
                <a:cs typeface="Arial" charset="0"/>
              </a:rPr>
              <a:t>How do they fit together (1)?</a:t>
            </a:r>
            <a:endParaRPr lang="en-US" sz="2400" dirty="0">
              <a:solidFill>
                <a:srgbClr val="4D2461"/>
              </a:solidFill>
              <a:latin typeface="+mj-lt"/>
              <a:ea typeface="MS PGothic" pitchFamily="34" charset="-128"/>
            </a:endParaRPr>
          </a:p>
        </p:txBody>
      </p:sp>
      <p:pic>
        <p:nvPicPr>
          <p:cNvPr id="10" name="Picture 9">
            <a:extLst>
              <a:ext uri="{FF2B5EF4-FFF2-40B4-BE49-F238E27FC236}">
                <a16:creationId xmlns:a16="http://schemas.microsoft.com/office/drawing/2014/main" id="{62548CEF-6D53-6146-8148-C713E44F7235}"/>
              </a:ext>
            </a:extLst>
          </p:cNvPr>
          <p:cNvPicPr>
            <a:picLocks noChangeAspect="1"/>
          </p:cNvPicPr>
          <p:nvPr/>
        </p:nvPicPr>
        <p:blipFill>
          <a:blip r:embed="rId2"/>
          <a:stretch>
            <a:fillRect/>
          </a:stretch>
        </p:blipFill>
        <p:spPr>
          <a:xfrm>
            <a:off x="705832" y="1337505"/>
            <a:ext cx="7732336" cy="4413713"/>
          </a:xfrm>
          <a:prstGeom prst="rect">
            <a:avLst/>
          </a:prstGeom>
        </p:spPr>
      </p:pic>
      <p:sp>
        <p:nvSpPr>
          <p:cNvPr id="11" name="Oval 10">
            <a:extLst>
              <a:ext uri="{FF2B5EF4-FFF2-40B4-BE49-F238E27FC236}">
                <a16:creationId xmlns:a16="http://schemas.microsoft.com/office/drawing/2014/main" id="{78C54184-115F-A04B-A36F-75270F006C8F}"/>
              </a:ext>
            </a:extLst>
          </p:cNvPr>
          <p:cNvSpPr/>
          <p:nvPr/>
        </p:nvSpPr>
        <p:spPr>
          <a:xfrm>
            <a:off x="2223731" y="3130236"/>
            <a:ext cx="2192151" cy="10081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24487FFB-A5DD-2A40-804F-650267393AF0}"/>
              </a:ext>
            </a:extLst>
          </p:cNvPr>
          <p:cNvSpPr/>
          <p:nvPr/>
        </p:nvSpPr>
        <p:spPr>
          <a:xfrm>
            <a:off x="2188701" y="4259766"/>
            <a:ext cx="2093368" cy="80288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FC5A4F01-8FF3-8444-842F-874F3EBEC569}"/>
              </a:ext>
            </a:extLst>
          </p:cNvPr>
          <p:cNvSpPr/>
          <p:nvPr/>
        </p:nvSpPr>
        <p:spPr>
          <a:xfrm>
            <a:off x="4782072" y="4259766"/>
            <a:ext cx="2192151" cy="10081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659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4620" y="1682644"/>
            <a:ext cx="7019364" cy="4270100"/>
          </a:xfrm>
          <a:prstGeom prst="rect">
            <a:avLst/>
          </a:prstGeom>
          <a:solidFill>
            <a:srgbClr val="216DBB"/>
          </a:solidFill>
          <a:ln>
            <a:solidFill>
              <a:srgbClr val="216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06020" y="654750"/>
            <a:ext cx="7840133" cy="830997"/>
          </a:xfrm>
          <a:prstGeom prst="rect">
            <a:avLst/>
          </a:prstGeom>
          <a:noFill/>
        </p:spPr>
        <p:txBody>
          <a:bodyPr wrap="square" rtlCol="0">
            <a:spAutoFit/>
          </a:bodyPr>
          <a:lstStyle/>
          <a:p>
            <a:r>
              <a:rPr lang="en-US" sz="2400" dirty="0">
                <a:solidFill>
                  <a:srgbClr val="00345A"/>
                </a:solidFill>
                <a:latin typeface="+mj-lt"/>
                <a:ea typeface="MS PGothic" pitchFamily="34" charset="-128"/>
              </a:rPr>
              <a:t>New Physoxia Concepts-How do they fit together (2)?</a:t>
            </a:r>
          </a:p>
          <a:p>
            <a:r>
              <a:rPr lang="en-US" sz="2400" dirty="0">
                <a:solidFill>
                  <a:srgbClr val="216DBB"/>
                </a:solidFill>
              </a:rPr>
              <a:t>—</a:t>
            </a:r>
            <a:endParaRPr lang="en-US" sz="2400" dirty="0">
              <a:solidFill>
                <a:srgbClr val="216DBB"/>
              </a:solidFill>
              <a:latin typeface="Arial" charset="0"/>
              <a:ea typeface="Arial" charset="0"/>
              <a:cs typeface="Arial" charset="0"/>
            </a:endParaRPr>
          </a:p>
        </p:txBody>
      </p:sp>
      <p:pic>
        <p:nvPicPr>
          <p:cNvPr id="8" name="Picture 7">
            <a:extLst>
              <a:ext uri="{FF2B5EF4-FFF2-40B4-BE49-F238E27FC236}">
                <a16:creationId xmlns:a16="http://schemas.microsoft.com/office/drawing/2014/main" id="{FC8C5CD9-9EEF-0F42-90F5-4DA9C2492605}"/>
              </a:ext>
            </a:extLst>
          </p:cNvPr>
          <p:cNvPicPr>
            <a:picLocks noChangeAspect="1"/>
          </p:cNvPicPr>
          <p:nvPr/>
        </p:nvPicPr>
        <p:blipFill>
          <a:blip r:embed="rId2"/>
          <a:stretch>
            <a:fillRect/>
          </a:stretch>
        </p:blipFill>
        <p:spPr>
          <a:xfrm>
            <a:off x="1105341" y="1439077"/>
            <a:ext cx="7382935" cy="4618227"/>
          </a:xfrm>
          <a:prstGeom prst="rect">
            <a:avLst/>
          </a:prstGeom>
        </p:spPr>
      </p:pic>
      <p:sp>
        <p:nvSpPr>
          <p:cNvPr id="9" name="Oval 8">
            <a:extLst>
              <a:ext uri="{FF2B5EF4-FFF2-40B4-BE49-F238E27FC236}">
                <a16:creationId xmlns:a16="http://schemas.microsoft.com/office/drawing/2014/main" id="{85B8877F-B1B6-D44D-98B9-24A788368B93}"/>
              </a:ext>
            </a:extLst>
          </p:cNvPr>
          <p:cNvSpPr/>
          <p:nvPr/>
        </p:nvSpPr>
        <p:spPr>
          <a:xfrm>
            <a:off x="4164049" y="4124084"/>
            <a:ext cx="1406382" cy="68480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D5512F48-DA6C-0B41-B801-C3C37CD36A5F}"/>
              </a:ext>
            </a:extLst>
          </p:cNvPr>
          <p:cNvSpPr/>
          <p:nvPr/>
        </p:nvSpPr>
        <p:spPr>
          <a:xfrm>
            <a:off x="4092656" y="3063390"/>
            <a:ext cx="1408307" cy="68480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79363A6E-3278-D84F-95AD-8A8D966759FB}"/>
              </a:ext>
            </a:extLst>
          </p:cNvPr>
          <p:cNvSpPr/>
          <p:nvPr/>
        </p:nvSpPr>
        <p:spPr>
          <a:xfrm>
            <a:off x="4342475" y="2309231"/>
            <a:ext cx="1049530" cy="77650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2973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06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6B8204-1D03-44D7-AFB8-7E6655A40185}"/>
              </a:ext>
            </a:extLst>
          </p:cNvPr>
          <p:cNvSpPr txBox="1">
            <a:spLocks/>
          </p:cNvSpPr>
          <p:nvPr/>
        </p:nvSpPr>
        <p:spPr>
          <a:xfrm>
            <a:off x="55408" y="712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1">
                    <a:lumMod val="50000"/>
                  </a:schemeClr>
                </a:solidFill>
              </a:rPr>
              <a:t>Current cell culturing often done on open bench</a:t>
            </a:r>
          </a:p>
        </p:txBody>
      </p:sp>
      <p:pic>
        <p:nvPicPr>
          <p:cNvPr id="10" name="Content Placeholder 4">
            <a:extLst>
              <a:ext uri="{FF2B5EF4-FFF2-40B4-BE49-F238E27FC236}">
                <a16:creationId xmlns:a16="http://schemas.microsoft.com/office/drawing/2014/main" id="{A7740BDC-7AC2-42AD-B7BE-F5007FFCE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522" y="1323131"/>
            <a:ext cx="3005138" cy="2063750"/>
          </a:xfrm>
          <a:prstGeom prst="rect">
            <a:avLst/>
          </a:prstGeom>
        </p:spPr>
      </p:pic>
      <p:pic>
        <p:nvPicPr>
          <p:cNvPr id="11" name="Content Placeholder 4">
            <a:extLst>
              <a:ext uri="{FF2B5EF4-FFF2-40B4-BE49-F238E27FC236}">
                <a16:creationId xmlns:a16="http://schemas.microsoft.com/office/drawing/2014/main" id="{3CD5765B-CCED-4FAB-9034-9D63F0596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94" y="3832035"/>
            <a:ext cx="3405373" cy="2207186"/>
          </a:xfrm>
          <a:prstGeom prst="rect">
            <a:avLst/>
          </a:prstGeom>
        </p:spPr>
      </p:pic>
      <p:pic>
        <p:nvPicPr>
          <p:cNvPr id="12" name="Content Placeholder 5">
            <a:extLst>
              <a:ext uri="{FF2B5EF4-FFF2-40B4-BE49-F238E27FC236}">
                <a16:creationId xmlns:a16="http://schemas.microsoft.com/office/drawing/2014/main" id="{9065D070-73E3-45F4-9AA4-5727FE496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225" y="1139565"/>
            <a:ext cx="2819400" cy="3054350"/>
          </a:xfrm>
          <a:prstGeom prst="rect">
            <a:avLst/>
          </a:prstGeom>
        </p:spPr>
      </p:pic>
      <p:pic>
        <p:nvPicPr>
          <p:cNvPr id="13" name="Picture 2">
            <a:extLst>
              <a:ext uri="{FF2B5EF4-FFF2-40B4-BE49-F238E27FC236}">
                <a16:creationId xmlns:a16="http://schemas.microsoft.com/office/drawing/2014/main" id="{52BF3185-647D-4563-97CD-E18CDD5825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8065" y="3832035"/>
            <a:ext cx="21431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Image result for baker ruskinn logo">
            <a:extLst>
              <a:ext uri="{FF2B5EF4-FFF2-40B4-BE49-F238E27FC236}">
                <a16:creationId xmlns:a16="http://schemas.microsoft.com/office/drawing/2014/main" id="{7545525D-7B85-4FBF-8BB7-48C782063F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0830" y="6255193"/>
            <a:ext cx="2317115" cy="50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5709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10355</TotalTime>
  <Words>2203</Words>
  <Application>Microsoft Office PowerPoint</Application>
  <PresentationFormat>On-screen Show (4:3)</PresentationFormat>
  <Paragraphs>475</Paragraphs>
  <Slides>89</Slides>
  <Notes>10</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98" baseType="lpstr">
      <vt:lpstr>MS PGothic</vt:lpstr>
      <vt:lpstr>Akkurat Std</vt:lpstr>
      <vt:lpstr>Arial</vt:lpstr>
      <vt:lpstr>Calibri</vt:lpstr>
      <vt:lpstr>Myriad Pro Light</vt:lpstr>
      <vt:lpstr>Verdana</vt:lpstr>
      <vt:lpstr>Wingdings</vt:lpstr>
      <vt:lpstr>Office Theme</vt:lpstr>
      <vt:lpstr>Prism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Baker &amp; Ruskinn</vt:lpstr>
      <vt:lpstr>Baker Ruskinn - Key Milestones</vt:lpstr>
      <vt:lpstr>Baker Ruskinn-Key Milestones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Everitt</dc:creator>
  <cp:lastModifiedBy>Krista Rantanen</cp:lastModifiedBy>
  <cp:revision>176</cp:revision>
  <dcterms:created xsi:type="dcterms:W3CDTF">2016-04-12T08:33:47Z</dcterms:created>
  <dcterms:modified xsi:type="dcterms:W3CDTF">2018-11-27T09:20:40Z</dcterms:modified>
</cp:coreProperties>
</file>